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gif" ContentType="image/gif"/>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1" r:id="rId3"/>
    <p:sldId id="306"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12.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Note: Smoothing---Low frequency pass filter (e.g.  Mean filter, Median filter, Bilateral filter, Box filter, Gaussian filter, Global Average Pooling)</a:t>
            </a:r>
            <a:endParaRPr lang="en-US" altLang="zh-CN"/>
          </a:p>
          <a:p>
            <a:r>
              <a:rPr lang="en-US" altLang="zh-CN"/>
              <a:t>          Sharpening---High frequency pass filter (e.g.  Prewitt filter, Roberts Cross filter, Sobel filter, Laplacian filter, LoG, Unsharp Masking, Max Pooling)</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20.jpeg"/><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image" Target="../media/image8.wmf"/><Relationship Id="rId8" Type="http://schemas.openxmlformats.org/officeDocument/2006/relationships/oleObject" Target="../embeddings/oleObject3.bin"/><Relationship Id="rId7" Type="http://schemas.openxmlformats.org/officeDocument/2006/relationships/tags" Target="../tags/tag3.x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tags" Target="../tags/tag2.xml"/><Relationship Id="rId3" Type="http://schemas.openxmlformats.org/officeDocument/2006/relationships/image" Target="../media/image6.wmf"/><Relationship Id="rId25" Type="http://schemas.openxmlformats.org/officeDocument/2006/relationships/notesSlide" Target="../notesSlides/notesSlide6.xml"/><Relationship Id="rId24" Type="http://schemas.openxmlformats.org/officeDocument/2006/relationships/vmlDrawing" Target="../drawings/vmlDrawing1.vml"/><Relationship Id="rId23" Type="http://schemas.openxmlformats.org/officeDocument/2006/relationships/slideLayout" Target="../slideLayouts/slideLayout2.xml"/><Relationship Id="rId22" Type="http://schemas.openxmlformats.org/officeDocument/2006/relationships/image" Target="../media/image13.png"/><Relationship Id="rId21" Type="http://schemas.openxmlformats.org/officeDocument/2006/relationships/image" Target="../media/image12.wmf"/><Relationship Id="rId20" Type="http://schemas.openxmlformats.org/officeDocument/2006/relationships/oleObject" Target="../embeddings/oleObject7.bin"/><Relationship Id="rId2" Type="http://schemas.openxmlformats.org/officeDocument/2006/relationships/oleObject" Target="../embeddings/oleObject1.bin"/><Relationship Id="rId19" Type="http://schemas.openxmlformats.org/officeDocument/2006/relationships/tags" Target="../tags/tag7.xml"/><Relationship Id="rId18" Type="http://schemas.openxmlformats.org/officeDocument/2006/relationships/image" Target="../media/image11.wmf"/><Relationship Id="rId17" Type="http://schemas.openxmlformats.org/officeDocument/2006/relationships/oleObject" Target="../embeddings/oleObject6.bin"/><Relationship Id="rId16" Type="http://schemas.openxmlformats.org/officeDocument/2006/relationships/tags" Target="../tags/tag6.xml"/><Relationship Id="rId15" Type="http://schemas.openxmlformats.org/officeDocument/2006/relationships/image" Target="../media/image10.wmf"/><Relationship Id="rId14" Type="http://schemas.openxmlformats.org/officeDocument/2006/relationships/oleObject" Target="../embeddings/oleObject5.bin"/><Relationship Id="rId13" Type="http://schemas.openxmlformats.org/officeDocument/2006/relationships/tags" Target="../tags/tag5.xml"/><Relationship Id="rId12" Type="http://schemas.openxmlformats.org/officeDocument/2006/relationships/image" Target="../media/image9.wmf"/><Relationship Id="rId11" Type="http://schemas.openxmlformats.org/officeDocument/2006/relationships/oleObject" Target="../embeddings/oleObject4.bin"/><Relationship Id="rId10" Type="http://schemas.openxmlformats.org/officeDocument/2006/relationships/tags" Target="../tags/tag4.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13" name="矩形 12"/>
          <p:cNvSpPr/>
          <p:nvPr/>
        </p:nvSpPr>
        <p:spPr>
          <a:xfrm flipH="1">
            <a:off x="13032" y="9266"/>
            <a:ext cx="9154508" cy="62753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H="1">
            <a:off x="2280976" y="1"/>
            <a:ext cx="2293476" cy="8864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H="1">
            <a:off x="4561623" y="1"/>
            <a:ext cx="2289488" cy="88640"/>
          </a:xfrm>
          <a:prstGeom prst="rect">
            <a:avLst/>
          </a:prstGeom>
          <a:solidFill>
            <a:srgbClr val="00B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H="1">
            <a:off x="6851111" y="1"/>
            <a:ext cx="2293476" cy="8864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512" y="0"/>
            <a:ext cx="2289488" cy="627533"/>
            <a:chOff x="-8512" y="0"/>
            <a:chExt cx="2289488" cy="627533"/>
          </a:xfrm>
        </p:grpSpPr>
        <p:sp>
          <p:nvSpPr>
            <p:cNvPr id="18" name="矩形 17"/>
            <p:cNvSpPr/>
            <p:nvPr/>
          </p:nvSpPr>
          <p:spPr>
            <a:xfrm flipH="1">
              <a:off x="-8512" y="0"/>
              <a:ext cx="2289488" cy="627533"/>
            </a:xfrm>
            <a:prstGeom prst="rect">
              <a:avLst/>
            </a:prstGeom>
            <a:solidFill>
              <a:schemeClr val="bg1"/>
            </a:solidFill>
            <a:ln>
              <a:solidFill>
                <a:srgbClr val="FF41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68"/>
            <p:cNvSpPr txBox="1"/>
            <p:nvPr/>
          </p:nvSpPr>
          <p:spPr>
            <a:xfrm>
              <a:off x="471299" y="194005"/>
              <a:ext cx="1210588" cy="400110"/>
            </a:xfrm>
            <a:prstGeom prst="rect">
              <a:avLst/>
            </a:prstGeom>
            <a:noFill/>
          </p:spPr>
          <p:txBody>
            <a:bodyPr wrap="none" rtlCol="0">
              <a:spAutoFit/>
            </a:bodyPr>
            <a:lstStyle/>
            <a:p>
              <a:r>
                <a:rPr lang="zh-CN" altLang="en-US" sz="2000" b="1" dirty="0" smtClean="0">
                  <a:solidFill>
                    <a:srgbClr val="FF412B"/>
                  </a:solidFill>
                  <a:latin typeface="方正中倩简体" panose="03000509000000000000" pitchFamily="65" charset="-122"/>
                  <a:ea typeface="方正中倩简体" panose="03000509000000000000" pitchFamily="65" charset="-122"/>
                </a:rPr>
                <a:t>专业技能</a:t>
              </a:r>
              <a:endParaRPr lang="zh-CN" altLang="en-US" sz="2000" b="1" dirty="0">
                <a:solidFill>
                  <a:srgbClr val="FF412B"/>
                </a:solidFill>
                <a:latin typeface="方正中倩简体" panose="03000509000000000000" pitchFamily="65" charset="-122"/>
                <a:ea typeface="方正中倩简体" panose="03000509000000000000" pitchFamily="65" charset="-122"/>
              </a:endParaRPr>
            </a:p>
          </p:txBody>
        </p:sp>
      </p:grpSp>
      <p:sp>
        <p:nvSpPr>
          <p:cNvPr id="20" name="矩形 19"/>
          <p:cNvSpPr/>
          <p:nvPr/>
        </p:nvSpPr>
        <p:spPr>
          <a:xfrm flipH="1">
            <a:off x="-8512" y="1"/>
            <a:ext cx="2289488" cy="88640"/>
          </a:xfrm>
          <a:prstGeom prst="rect">
            <a:avLst/>
          </a:prstGeom>
          <a:solidFill>
            <a:srgbClr val="FF4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71"/>
          <p:cNvSpPr txBox="1"/>
          <p:nvPr/>
        </p:nvSpPr>
        <p:spPr>
          <a:xfrm>
            <a:off x="470652" y="189577"/>
            <a:ext cx="1210588" cy="400110"/>
          </a:xfrm>
          <a:prstGeom prst="rect">
            <a:avLst/>
          </a:prstGeom>
          <a:noFill/>
        </p:spPr>
        <p:txBody>
          <a:bodyPr wrap="none" rtlCol="0">
            <a:spAutoFit/>
          </a:bodyPr>
          <a:lstStyle/>
          <a:p>
            <a:r>
              <a:rPr lang="zh-CN" altLang="en-US" sz="2000" b="1" dirty="0" smtClean="0">
                <a:solidFill>
                  <a:srgbClr val="FF412B"/>
                </a:solidFill>
                <a:latin typeface="方正中倩简体" panose="03000509000000000000" pitchFamily="65" charset="-122"/>
                <a:ea typeface="方正中倩简体" panose="03000509000000000000" pitchFamily="65" charset="-122"/>
              </a:rPr>
              <a:t>专业技能</a:t>
            </a:r>
            <a:endParaRPr lang="zh-CN" altLang="en-US" sz="2000" b="1" dirty="0">
              <a:solidFill>
                <a:srgbClr val="FF412B"/>
              </a:solidFill>
              <a:latin typeface="方正中倩简体" panose="03000509000000000000" pitchFamily="65" charset="-122"/>
              <a:ea typeface="方正中倩简体" panose="03000509000000000000" pitchFamily="65" charset="-122"/>
            </a:endParaRPr>
          </a:p>
        </p:txBody>
      </p:sp>
      <p:sp>
        <p:nvSpPr>
          <p:cNvPr id="23" name="TextBox 72"/>
          <p:cNvSpPr txBox="1"/>
          <p:nvPr/>
        </p:nvSpPr>
        <p:spPr>
          <a:xfrm>
            <a:off x="467544" y="191502"/>
            <a:ext cx="1210588" cy="400110"/>
          </a:xfrm>
          <a:prstGeom prst="rect">
            <a:avLst/>
          </a:prstGeom>
          <a:noFill/>
        </p:spPr>
        <p:txBody>
          <a:bodyPr wrap="none" rtlCol="0">
            <a:spAutoFit/>
          </a:bodyPr>
          <a:lstStyle/>
          <a:p>
            <a:r>
              <a:rPr lang="zh-CN" altLang="en-US" sz="2000" b="1" dirty="0" smtClean="0">
                <a:solidFill>
                  <a:srgbClr val="FF412B"/>
                </a:solidFill>
                <a:latin typeface="方正中倩简体" panose="03000509000000000000" pitchFamily="65" charset="-122"/>
                <a:ea typeface="方正中倩简体" panose="03000509000000000000" pitchFamily="65" charset="-122"/>
              </a:rPr>
              <a:t>专业技能</a:t>
            </a:r>
            <a:endParaRPr lang="zh-CN" altLang="en-US" sz="2000" b="1" dirty="0">
              <a:solidFill>
                <a:srgbClr val="FF412B"/>
              </a:solidFill>
              <a:latin typeface="方正中倩简体" panose="03000509000000000000" pitchFamily="65" charset="-122"/>
              <a:ea typeface="方正中倩简体" panose="03000509000000000000" pitchFamily="65" charset="-122"/>
            </a:endParaRPr>
          </a:p>
        </p:txBody>
      </p:sp>
      <p:sp>
        <p:nvSpPr>
          <p:cNvPr id="24" name="矩形 23"/>
          <p:cNvSpPr/>
          <p:nvPr/>
        </p:nvSpPr>
        <p:spPr>
          <a:xfrm>
            <a:off x="0" y="-16510"/>
            <a:ext cx="12192000" cy="6874510"/>
          </a:xfrm>
          <a:prstGeom prst="rect">
            <a:avLst/>
          </a:prstGeom>
          <a:solidFill>
            <a:srgbClr val="FF4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
          <p:cNvSpPr txBox="1"/>
          <p:nvPr/>
        </p:nvSpPr>
        <p:spPr>
          <a:xfrm>
            <a:off x="553085" y="1635760"/>
            <a:ext cx="12130405" cy="1568450"/>
          </a:xfrm>
          <a:prstGeom prst="rect">
            <a:avLst/>
          </a:prstGeom>
          <a:noFill/>
        </p:spPr>
        <p:txBody>
          <a:bodyPr wrap="square" rtlCol="0">
            <a:spAutoFit/>
          </a:bodyPr>
          <a:lstStyle/>
          <a:p>
            <a:pPr algn="l"/>
            <a:r>
              <a:rPr sz="9600" b="1" dirty="0" smtClean="0">
                <a:solidFill>
                  <a:schemeClr val="bg1"/>
                </a:solidFill>
                <a:latin typeface="微软雅黑" panose="020B0503020204020204" charset="-122"/>
                <a:ea typeface="微软雅黑" panose="020B0503020204020204" charset="-122"/>
              </a:rPr>
              <a:t>Paper</a:t>
            </a:r>
            <a:r>
              <a:rPr lang="en-US" sz="9600" b="1" dirty="0" smtClean="0">
                <a:solidFill>
                  <a:schemeClr val="bg1"/>
                </a:solidFill>
                <a:latin typeface="微软雅黑" panose="020B0503020204020204" charset="-122"/>
                <a:ea typeface="微软雅黑" panose="020B0503020204020204" charset="-122"/>
              </a:rPr>
              <a:t> </a:t>
            </a:r>
            <a:r>
              <a:rPr sz="9600" b="1" dirty="0" smtClean="0">
                <a:solidFill>
                  <a:schemeClr val="bg1"/>
                </a:solidFill>
                <a:latin typeface="微软雅黑" panose="020B0503020204020204" charset="-122"/>
                <a:ea typeface="微软雅黑" panose="020B0503020204020204" charset="-122"/>
              </a:rPr>
              <a:t>Presentation</a:t>
            </a:r>
            <a:endParaRPr lang="en-US" altLang="zh-CN" sz="9600" b="1" dirty="0" smtClean="0">
              <a:solidFill>
                <a:schemeClr val="bg1"/>
              </a:solidFill>
              <a:latin typeface="微软雅黑" panose="020B0503020204020204" charset="-122"/>
              <a:ea typeface="微软雅黑" panose="020B0503020204020204" charset="-122"/>
            </a:endParaRPr>
          </a:p>
        </p:txBody>
      </p:sp>
      <p:sp>
        <p:nvSpPr>
          <p:cNvPr id="28" name="TextBox 41"/>
          <p:cNvSpPr txBox="1"/>
          <p:nvPr/>
        </p:nvSpPr>
        <p:spPr>
          <a:xfrm>
            <a:off x="2592219" y="1635646"/>
            <a:ext cx="309880" cy="2214880"/>
          </a:xfrm>
          <a:prstGeom prst="rect">
            <a:avLst/>
          </a:prstGeom>
          <a:noFill/>
        </p:spPr>
        <p:txBody>
          <a:bodyPr wrap="none" rtlCol="0">
            <a:spAutoFit/>
          </a:bodyPr>
          <a:lstStyle/>
          <a:p>
            <a:endParaRPr lang="zh-CN" altLang="en-US" sz="13800" b="1" dirty="0">
              <a:solidFill>
                <a:schemeClr val="bg1"/>
              </a:solidFill>
              <a:latin typeface="微软雅黑" panose="020B0503020204020204" charset="-122"/>
              <a:ea typeface="微软雅黑" panose="020B0503020204020204" charset="-122"/>
            </a:endParaRPr>
          </a:p>
        </p:txBody>
      </p:sp>
      <p:sp>
        <p:nvSpPr>
          <p:cNvPr id="29" name="TextBox 42"/>
          <p:cNvSpPr txBox="1"/>
          <p:nvPr/>
        </p:nvSpPr>
        <p:spPr>
          <a:xfrm>
            <a:off x="4341619" y="1635646"/>
            <a:ext cx="309880" cy="2214880"/>
          </a:xfrm>
          <a:prstGeom prst="rect">
            <a:avLst/>
          </a:prstGeom>
          <a:noFill/>
        </p:spPr>
        <p:txBody>
          <a:bodyPr wrap="none" rtlCol="0">
            <a:spAutoFit/>
          </a:bodyPr>
          <a:lstStyle/>
          <a:p>
            <a:endParaRPr lang="zh-CN" altLang="en-US" sz="13800" b="1" dirty="0">
              <a:solidFill>
                <a:schemeClr val="bg1"/>
              </a:solidFill>
              <a:latin typeface="微软雅黑" panose="020B0503020204020204" charset="-122"/>
              <a:ea typeface="微软雅黑" panose="020B0503020204020204" charset="-122"/>
            </a:endParaRPr>
          </a:p>
        </p:txBody>
      </p:sp>
      <p:sp>
        <p:nvSpPr>
          <p:cNvPr id="30" name="TextBox 43"/>
          <p:cNvSpPr txBox="1"/>
          <p:nvPr/>
        </p:nvSpPr>
        <p:spPr>
          <a:xfrm>
            <a:off x="6095182" y="1635646"/>
            <a:ext cx="309880" cy="2214880"/>
          </a:xfrm>
          <a:prstGeom prst="rect">
            <a:avLst/>
          </a:prstGeom>
          <a:noFill/>
        </p:spPr>
        <p:txBody>
          <a:bodyPr wrap="none" rtlCol="0">
            <a:spAutoFit/>
          </a:bodyPr>
          <a:lstStyle/>
          <a:p>
            <a:endParaRPr lang="zh-CN" altLang="en-US" sz="13800" b="1" dirty="0">
              <a:solidFill>
                <a:schemeClr val="bg1"/>
              </a:solidFill>
              <a:latin typeface="微软雅黑" panose="020B0503020204020204" charset="-122"/>
              <a:ea typeface="微软雅黑" panose="020B0503020204020204" charset="-122"/>
            </a:endParaRPr>
          </a:p>
        </p:txBody>
      </p:sp>
      <p:cxnSp>
        <p:nvCxnSpPr>
          <p:cNvPr id="31" name="直接连接符 30"/>
          <p:cNvCxnSpPr/>
          <p:nvPr/>
        </p:nvCxnSpPr>
        <p:spPr>
          <a:xfrm flipH="1">
            <a:off x="6442168" y="1665081"/>
            <a:ext cx="574992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8512" y="3852142"/>
            <a:ext cx="685927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73985" y="5707380"/>
            <a:ext cx="7428865" cy="986155"/>
          </a:xfrm>
        </p:spPr>
        <p:txBody>
          <a:bodyPr>
            <a:normAutofit/>
          </a:bodyPr>
          <a:p>
            <a:pPr algn="ctr"/>
            <a:r>
              <a:rPr lang="zh-CN" altLang="en-US" sz="2220">
                <a:latin typeface="Times New Roman" panose="02020603050405020304" charset="0"/>
                <a:cs typeface="Times New Roman" panose="02020603050405020304" charset="0"/>
              </a:rPr>
              <a:t>Profile of the orange dashed line in </a:t>
            </a:r>
            <a:r>
              <a:rPr lang="en-US" altLang="zh-CN" sz="2220">
                <a:latin typeface="Times New Roman" panose="02020603050405020304" charset="0"/>
                <a:cs typeface="Times New Roman" panose="02020603050405020304" charset="0"/>
              </a:rPr>
              <a:t>the left image</a:t>
            </a:r>
            <a:r>
              <a:rPr lang="zh-CN" altLang="en-US" sz="2220">
                <a:latin typeface="Times New Roman" panose="02020603050405020304" charset="0"/>
                <a:cs typeface="Times New Roman" panose="02020603050405020304" charset="0"/>
              </a:rPr>
              <a:t>.</a:t>
            </a:r>
            <a:endParaRPr lang="zh-CN" altLang="en-US" sz="2220">
              <a:latin typeface="Times New Roman" panose="02020603050405020304" charset="0"/>
              <a:cs typeface="Times New Roman" panose="02020603050405020304" charset="0"/>
            </a:endParaRPr>
          </a:p>
        </p:txBody>
      </p:sp>
      <p:pic>
        <p:nvPicPr>
          <p:cNvPr id="4" name="内容占位符 3" descr="图片5"/>
          <p:cNvPicPr>
            <a:picLocks noChangeAspect="1"/>
          </p:cNvPicPr>
          <p:nvPr>
            <p:ph idx="1"/>
          </p:nvPr>
        </p:nvPicPr>
        <p:blipFill>
          <a:blip r:embed="rId1"/>
          <a:stretch>
            <a:fillRect/>
          </a:stretch>
        </p:blipFill>
        <p:spPr>
          <a:xfrm>
            <a:off x="6272530" y="506095"/>
            <a:ext cx="5464810" cy="4496435"/>
          </a:xfrm>
          <a:prstGeom prst="rect">
            <a:avLst/>
          </a:prstGeom>
        </p:spPr>
      </p:pic>
      <p:pic>
        <p:nvPicPr>
          <p:cNvPr id="3" name="图片 2" descr="HR_with_shapes"/>
          <p:cNvPicPr>
            <a:picLocks noChangeAspect="1"/>
          </p:cNvPicPr>
          <p:nvPr/>
        </p:nvPicPr>
        <p:blipFill>
          <a:blip r:embed="rId2"/>
          <a:stretch>
            <a:fillRect/>
          </a:stretch>
        </p:blipFill>
        <p:spPr>
          <a:xfrm>
            <a:off x="376555" y="540385"/>
            <a:ext cx="5380990" cy="4427855"/>
          </a:xfrm>
          <a:prstGeom prst="rect">
            <a:avLst/>
          </a:prstGeom>
        </p:spPr>
      </p:pic>
      <p:sp>
        <p:nvSpPr>
          <p:cNvPr id="6" name="矩形 5"/>
          <p:cNvSpPr/>
          <p:nvPr/>
        </p:nvSpPr>
        <p:spPr>
          <a:xfrm>
            <a:off x="8498205" y="2762250"/>
            <a:ext cx="629285" cy="455930"/>
          </a:xfrm>
          <a:prstGeom prst="rect">
            <a:avLst/>
          </a:prstGeom>
          <a:ln w="19050">
            <a:solidFill>
              <a:schemeClr val="accent1"/>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矩形 6"/>
          <p:cNvSpPr/>
          <p:nvPr/>
        </p:nvSpPr>
        <p:spPr>
          <a:xfrm>
            <a:off x="9091295" y="3429000"/>
            <a:ext cx="640080" cy="429895"/>
          </a:xfrm>
          <a:prstGeom prst="rect">
            <a:avLst/>
          </a:prstGeom>
          <a:ln w="19050">
            <a:solidFill>
              <a:schemeClr val="accent4">
                <a:lumMod val="60000"/>
                <a:lumOff val="40000"/>
              </a:schemeClr>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 name="矩形 7"/>
          <p:cNvSpPr/>
          <p:nvPr/>
        </p:nvSpPr>
        <p:spPr>
          <a:xfrm>
            <a:off x="10140950" y="899795"/>
            <a:ext cx="984250" cy="506095"/>
          </a:xfrm>
          <a:prstGeom prst="rect">
            <a:avLst/>
          </a:prstGeom>
          <a:ln w="19050">
            <a:solidFill>
              <a:srgbClr val="FF0000"/>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17220" y="254000"/>
            <a:ext cx="10994390" cy="904240"/>
          </a:xfrm>
          <a:prstGeom prst="rect">
            <a:avLst/>
          </a:prstGeom>
          <a:noFill/>
          <a:ln w="9525">
            <a:noFill/>
          </a:ln>
        </p:spPr>
        <p:txBody>
          <a:bodyPr wrap="square">
            <a:noAutofit/>
          </a:bodyPr>
          <a:p>
            <a:pPr indent="0"/>
            <a:r>
              <a:rPr lang="en-US" b="1">
                <a:solidFill>
                  <a:srgbClr val="000000"/>
                </a:solidFill>
                <a:latin typeface="Times New Roman" panose="02020603050405020304" charset="0"/>
                <a:ea typeface="微软雅黑" panose="020B0503020204020204" charset="-122"/>
              </a:rPr>
              <a:t>Table 1</a:t>
            </a:r>
            <a:r>
              <a:rPr lang="en-US" b="0">
                <a:solidFill>
                  <a:srgbClr val="000000"/>
                </a:solidFill>
                <a:latin typeface="Times New Roman" panose="02020603050405020304" charset="0"/>
                <a:ea typeface="微软雅黑" panose="020B0503020204020204" charset="-122"/>
                <a:cs typeface="Times New Roman" panose="02020603050405020304" charset="0"/>
              </a:rPr>
              <a:t> </a:t>
            </a:r>
            <a:r>
              <a:rPr lang="en-US" b="0">
                <a:solidFill>
                  <a:srgbClr val="000000"/>
                </a:solidFill>
                <a:latin typeface="Times New Roman" panose="02020603050405020304" charset="0"/>
                <a:ea typeface="微软雅黑" panose="020B0503020204020204" charset="-122"/>
              </a:rPr>
              <a:t>Q</a:t>
            </a:r>
            <a:r>
              <a:rPr lang="en-US" b="0">
                <a:solidFill>
                  <a:srgbClr val="000000"/>
                </a:solidFill>
                <a:latin typeface="Times New Roman" panose="02020603050405020304" charset="0"/>
                <a:cs typeface="Segoe UI" panose="020B0502040204020203" charset="0"/>
              </a:rPr>
              <a:t>uantitative comparison</a:t>
            </a:r>
            <a:r>
              <a:rPr lang="en-US" b="0">
                <a:solidFill>
                  <a:srgbClr val="000000"/>
                </a:solidFill>
                <a:latin typeface="Times New Roman" panose="02020603050405020304" charset="0"/>
                <a:ea typeface="微软雅黑" panose="020B0503020204020204" charset="-122"/>
              </a:rPr>
              <a:t>s</a:t>
            </a:r>
            <a:r>
              <a:rPr lang="en-US" b="0">
                <a:solidFill>
                  <a:srgbClr val="000000"/>
                </a:solidFill>
                <a:latin typeface="Times New Roman" panose="02020603050405020304" charset="0"/>
                <a:cs typeface="Segoe UI" panose="020B0502040204020203" charset="0"/>
              </a:rPr>
              <a:t> </a:t>
            </a:r>
            <a:r>
              <a:rPr lang="en-US" b="0">
                <a:solidFill>
                  <a:srgbClr val="000000"/>
                </a:solidFill>
                <a:latin typeface="Times New Roman" panose="02020603050405020304" charset="0"/>
                <a:ea typeface="微软雅黑" panose="020B0503020204020204" charset="-122"/>
              </a:rPr>
              <a:t>of</a:t>
            </a:r>
            <a:r>
              <a:rPr lang="en-US" b="0">
                <a:solidFill>
                  <a:srgbClr val="000000"/>
                </a:solidFill>
                <a:latin typeface="Times New Roman" panose="02020603050405020304" charset="0"/>
                <a:cs typeface="Segoe UI" panose="020B0502040204020203" charset="0"/>
              </a:rPr>
              <a:t> 2</a:t>
            </a:r>
            <a:r>
              <a:rPr lang="en-US" b="0">
                <a:solidFill>
                  <a:srgbClr val="000000"/>
                </a:solidFill>
                <a:latin typeface="Times New Roman" panose="02020603050405020304" charset="0"/>
                <a:ea typeface="微软雅黑" panose="020B0503020204020204" charset="-122"/>
              </a:rPr>
              <a:t>x</a:t>
            </a:r>
            <a:r>
              <a:rPr lang="en-US" b="0">
                <a:solidFill>
                  <a:srgbClr val="000000"/>
                </a:solidFill>
                <a:latin typeface="Times New Roman" panose="02020603050405020304" charset="0"/>
                <a:cs typeface="Segoe UI" panose="020B0502040204020203" charset="0"/>
              </a:rPr>
              <a:t>, 4</a:t>
            </a:r>
            <a:r>
              <a:rPr lang="en-US" b="0">
                <a:solidFill>
                  <a:srgbClr val="000000"/>
                </a:solidFill>
                <a:latin typeface="Times New Roman" panose="02020603050405020304" charset="0"/>
                <a:ea typeface="微软雅黑" panose="020B0503020204020204" charset="-122"/>
              </a:rPr>
              <a:t>x</a:t>
            </a:r>
            <a:r>
              <a:rPr lang="en-US" b="0">
                <a:solidFill>
                  <a:srgbClr val="000000"/>
                </a:solidFill>
                <a:latin typeface="Times New Roman" panose="02020603050405020304" charset="0"/>
                <a:cs typeface="Segoe UI" panose="020B0502040204020203" charset="0"/>
              </a:rPr>
              <a:t>, and 8</a:t>
            </a:r>
            <a:r>
              <a:rPr lang="en-US" b="0">
                <a:solidFill>
                  <a:srgbClr val="000000"/>
                </a:solidFill>
                <a:latin typeface="Times New Roman" panose="02020603050405020304" charset="0"/>
                <a:ea typeface="微软雅黑" panose="020B0503020204020204" charset="-122"/>
              </a:rPr>
              <a:t>x SR. The </a:t>
            </a:r>
            <a:r>
              <a:rPr lang="en-US" b="0">
                <a:solidFill>
                  <a:srgbClr val="000000"/>
                </a:solidFill>
                <a:latin typeface="Times New Roman" panose="02020603050405020304" charset="0"/>
                <a:cs typeface="Segoe UI" panose="020B0502040204020203" charset="0"/>
              </a:rPr>
              <a:t>upward arrow (↑) indicates that higher values yield better performance</a:t>
            </a:r>
            <a:r>
              <a:rPr lang="en-US" b="0">
                <a:solidFill>
                  <a:srgbClr val="000000"/>
                </a:solidFill>
                <a:latin typeface="Times New Roman" panose="02020603050405020304" charset="0"/>
                <a:ea typeface="微软雅黑" panose="020B0503020204020204" charset="-122"/>
              </a:rPr>
              <a:t>. The best and second best results were highlighted and underlined, respectively.</a:t>
            </a:r>
            <a:endParaRPr lang="en-US" altLang="en-US" b="0">
              <a:solidFill>
                <a:srgbClr val="000000"/>
              </a:solidFill>
              <a:latin typeface="Times New Roman" panose="02020603050405020304" charset="0"/>
              <a:ea typeface="微软雅黑" panose="020B0503020204020204" charset="-122"/>
            </a:endParaRPr>
          </a:p>
        </p:txBody>
      </p:sp>
      <p:graphicFrame>
        <p:nvGraphicFramePr>
          <p:cNvPr id="4" name="表格 3"/>
          <p:cNvGraphicFramePr/>
          <p:nvPr>
            <p:custDataLst>
              <p:tags r:id="rId1"/>
            </p:custDataLst>
          </p:nvPr>
        </p:nvGraphicFramePr>
        <p:xfrm>
          <a:off x="580390" y="1236345"/>
          <a:ext cx="11030585" cy="5333365"/>
        </p:xfrm>
        <a:graphic>
          <a:graphicData uri="http://schemas.openxmlformats.org/drawingml/2006/table">
            <a:tbl>
              <a:tblPr/>
              <a:tblGrid>
                <a:gridCol w="2207260"/>
                <a:gridCol w="1496060"/>
                <a:gridCol w="1432560"/>
                <a:gridCol w="1513205"/>
                <a:gridCol w="1448435"/>
                <a:gridCol w="1470025"/>
                <a:gridCol w="1463040"/>
              </a:tblGrid>
              <a:tr h="359410">
                <a:tc rowSpan="2">
                  <a:txBody>
                    <a:bodyPr/>
                    <a:p>
                      <a:pPr indent="0" algn="ctr">
                        <a:buNone/>
                      </a:pPr>
                      <a:r>
                        <a:rPr lang="en-US" sz="1600" b="1">
                          <a:solidFill>
                            <a:srgbClr val="000000"/>
                          </a:solidFill>
                          <a:latin typeface="Times New Roman" panose="02020603050405020304" charset="0"/>
                          <a:cs typeface="Times New Roman" panose="02020603050405020304" charset="0"/>
                        </a:rPr>
                        <a:t>Methods</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gridSpan="2">
                  <a:txBody>
                    <a:bodyPr/>
                    <a:p>
                      <a:pPr indent="0" algn="ctr">
                        <a:buNone/>
                      </a:pPr>
                      <a:r>
                        <a:rPr lang="en-US" sz="1600" b="1">
                          <a:solidFill>
                            <a:srgbClr val="000000"/>
                          </a:solidFill>
                          <a:latin typeface="Times New Roman" panose="02020603050405020304" charset="0"/>
                          <a:ea typeface="宋体" panose="02010600030101010101" pitchFamily="2" charset="-122"/>
                          <a:cs typeface="Times New Roman" panose="02020603050405020304" charset="0"/>
                        </a:rPr>
                        <a:t>2x</a:t>
                      </a:r>
                      <a:endParaRPr lang="en-US" altLang="en-US" sz="1600" b="1">
                        <a:solidFill>
                          <a:srgbClr val="00000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hMerge="1">
                  <a:tcP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tcPr>
                </a:tc>
                <a:tc gridSpan="2">
                  <a:txBody>
                    <a:bodyPr/>
                    <a:p>
                      <a:pPr indent="0" algn="ctr">
                        <a:buNone/>
                      </a:pPr>
                      <a:r>
                        <a:rPr lang="en-US" sz="1600" b="1">
                          <a:solidFill>
                            <a:srgbClr val="000000"/>
                          </a:solidFill>
                          <a:latin typeface="Times New Roman" panose="02020603050405020304" charset="0"/>
                          <a:cs typeface="Times New Roman" panose="02020603050405020304" charset="0"/>
                        </a:rPr>
                        <a:t>4</a:t>
                      </a:r>
                      <a:r>
                        <a:rPr lang="en-US" sz="1600" b="1">
                          <a:solidFill>
                            <a:srgbClr val="000000"/>
                          </a:solidFill>
                          <a:latin typeface="Times New Roman" panose="02020603050405020304" charset="0"/>
                          <a:ea typeface="宋体" panose="02010600030101010101" pitchFamily="2" charset="-122"/>
                          <a:cs typeface="Times New Roman" panose="02020603050405020304" charset="0"/>
                        </a:rPr>
                        <a:t>x</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hMerge="1">
                  <a:tcP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tcPr>
                </a:tc>
                <a:tc gridSpan="2">
                  <a:txBody>
                    <a:bodyPr/>
                    <a:p>
                      <a:pPr indent="0" algn="ctr">
                        <a:buNone/>
                      </a:pPr>
                      <a:r>
                        <a:rPr lang="en-US" sz="1600" b="1">
                          <a:solidFill>
                            <a:srgbClr val="000000"/>
                          </a:solidFill>
                          <a:latin typeface="Times New Roman" panose="02020603050405020304" charset="0"/>
                          <a:cs typeface="Times New Roman" panose="02020603050405020304" charset="0"/>
                        </a:rPr>
                        <a:t>8</a:t>
                      </a:r>
                      <a:r>
                        <a:rPr lang="en-US" sz="1600" b="1">
                          <a:solidFill>
                            <a:srgbClr val="000000"/>
                          </a:solidFill>
                          <a:latin typeface="Times New Roman" panose="02020603050405020304" charset="0"/>
                          <a:ea typeface="宋体" panose="02010600030101010101" pitchFamily="2" charset="-122"/>
                          <a:cs typeface="Times New Roman" panose="02020603050405020304" charset="0"/>
                        </a:rPr>
                        <a:t>x</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hMerge="1">
                  <a:tcPr>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tcPr>
                </a:tc>
              </a:tr>
              <a:tr h="307975">
                <a:tc vMerge="1">
                  <a:tcPr>
                    <a:lnB w="19050" cap="flat" cmpd="sng">
                      <a:solidFill>
                        <a:srgbClr val="000000"/>
                      </a:solidFill>
                      <a:prstDash val="solid"/>
                      <a:headEnd type="none" w="med" len="med"/>
                      <a:tailEnd type="none" w="med" len="med"/>
                    </a:lnB>
                  </a:tcPr>
                </a:tc>
                <a:tc>
                  <a:txBody>
                    <a:bodyPr/>
                    <a:p>
                      <a:pPr indent="0" algn="ctr">
                        <a:buNone/>
                      </a:pPr>
                      <a:r>
                        <a:rPr lang="en-US" sz="1600" b="1">
                          <a:solidFill>
                            <a:srgbClr val="000000"/>
                          </a:solidFill>
                          <a:latin typeface="Times New Roman" panose="02020603050405020304" charset="0"/>
                          <a:cs typeface="Times New Roman" panose="02020603050405020304" charset="0"/>
                        </a:rPr>
                        <a:t>P</a:t>
                      </a:r>
                      <a:r>
                        <a:rPr lang="en-US" sz="1600" b="1">
                          <a:solidFill>
                            <a:srgbClr val="000000"/>
                          </a:solidFill>
                          <a:latin typeface="Times New Roman" panose="02020603050405020304" charset="0"/>
                          <a:ea typeface="宋体" panose="02010600030101010101" pitchFamily="2" charset="-122"/>
                          <a:cs typeface="Times New Roman" panose="02020603050405020304" charset="0"/>
                        </a:rPr>
                        <a:t>SN</a:t>
                      </a:r>
                      <a:r>
                        <a:rPr lang="en-US" sz="1600" b="1">
                          <a:solidFill>
                            <a:srgbClr val="000000"/>
                          </a:solidFill>
                          <a:latin typeface="Times New Roman" panose="02020603050405020304" charset="0"/>
                          <a:cs typeface="Times New Roman" panose="02020603050405020304" charset="0"/>
                        </a:rPr>
                        <a:t>R↑</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600" b="1">
                          <a:solidFill>
                            <a:srgbClr val="000000"/>
                          </a:solidFill>
                          <a:latin typeface="Times New Roman" panose="02020603050405020304" charset="0"/>
                          <a:cs typeface="Times New Roman" panose="02020603050405020304" charset="0"/>
                        </a:rPr>
                        <a:t>SSIM↑</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600" b="1">
                          <a:solidFill>
                            <a:srgbClr val="000000"/>
                          </a:solidFill>
                          <a:latin typeface="Times New Roman" panose="02020603050405020304" charset="0"/>
                          <a:cs typeface="Times New Roman" panose="02020603050405020304" charset="0"/>
                        </a:rPr>
                        <a:t>P</a:t>
                      </a:r>
                      <a:r>
                        <a:rPr lang="en-US" sz="1600" b="1">
                          <a:solidFill>
                            <a:srgbClr val="000000"/>
                          </a:solidFill>
                          <a:latin typeface="Times New Roman" panose="02020603050405020304" charset="0"/>
                          <a:ea typeface="宋体" panose="02010600030101010101" pitchFamily="2" charset="-122"/>
                          <a:cs typeface="Times New Roman" panose="02020603050405020304" charset="0"/>
                        </a:rPr>
                        <a:t>SN</a:t>
                      </a:r>
                      <a:r>
                        <a:rPr lang="en-US" sz="1600" b="1">
                          <a:solidFill>
                            <a:srgbClr val="000000"/>
                          </a:solidFill>
                          <a:latin typeface="Times New Roman" panose="02020603050405020304" charset="0"/>
                          <a:cs typeface="Times New Roman" panose="02020603050405020304" charset="0"/>
                        </a:rPr>
                        <a:t>R↑</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600" b="1">
                          <a:solidFill>
                            <a:srgbClr val="000000"/>
                          </a:solidFill>
                          <a:latin typeface="Times New Roman" panose="02020603050405020304" charset="0"/>
                          <a:cs typeface="Times New Roman" panose="02020603050405020304" charset="0"/>
                        </a:rPr>
                        <a:t>SSIM↑</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600" b="1">
                          <a:solidFill>
                            <a:srgbClr val="000000"/>
                          </a:solidFill>
                          <a:latin typeface="Times New Roman" panose="02020603050405020304" charset="0"/>
                          <a:cs typeface="Times New Roman" panose="02020603050405020304" charset="0"/>
                        </a:rPr>
                        <a:t>P</a:t>
                      </a:r>
                      <a:r>
                        <a:rPr lang="en-US" sz="1600" b="1">
                          <a:solidFill>
                            <a:srgbClr val="000000"/>
                          </a:solidFill>
                          <a:latin typeface="Times New Roman" panose="02020603050405020304" charset="0"/>
                          <a:ea typeface="宋体" panose="02010600030101010101" pitchFamily="2" charset="-122"/>
                          <a:cs typeface="Times New Roman" panose="02020603050405020304" charset="0"/>
                        </a:rPr>
                        <a:t>SN</a:t>
                      </a:r>
                      <a:r>
                        <a:rPr lang="en-US" sz="1600" b="1">
                          <a:solidFill>
                            <a:srgbClr val="000000"/>
                          </a:solidFill>
                          <a:latin typeface="Times New Roman" panose="02020603050405020304" charset="0"/>
                          <a:cs typeface="Times New Roman" panose="02020603050405020304" charset="0"/>
                        </a:rPr>
                        <a:t>R↑</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600" b="1">
                          <a:solidFill>
                            <a:srgbClr val="000000"/>
                          </a:solidFill>
                          <a:latin typeface="Times New Roman" panose="02020603050405020304" charset="0"/>
                          <a:cs typeface="Times New Roman" panose="02020603050405020304" charset="0"/>
                        </a:rPr>
                        <a:t>SSIM↑</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r>
              <a:tr h="359410">
                <a:tc>
                  <a:txBody>
                    <a:bodyPr/>
                    <a:p>
                      <a:pPr indent="0" algn="ctr">
                        <a:buNone/>
                      </a:pPr>
                      <a:r>
                        <a:rPr lang="en-US" sz="1600" b="0">
                          <a:solidFill>
                            <a:srgbClr val="000000"/>
                          </a:solidFill>
                          <a:latin typeface="Times New Roman" panose="02020603050405020304" charset="0"/>
                          <a:cs typeface="Times New Roman" panose="02020603050405020304" charset="0"/>
                        </a:rPr>
                        <a:t>Bicubic</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31.73</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0.8410</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27.68</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0.6633</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25.74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0.5686</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r>
              <a:tr h="357505">
                <a:tc>
                  <a:txBody>
                    <a:bodyPr/>
                    <a:p>
                      <a:pPr indent="0" algn="ctr">
                        <a:buNone/>
                      </a:pPr>
                      <a:r>
                        <a:rPr lang="en-US" sz="1600" b="0">
                          <a:solidFill>
                            <a:srgbClr val="000000"/>
                          </a:solidFill>
                          <a:latin typeface="Times New Roman" panose="02020603050405020304" charset="0"/>
                          <a:cs typeface="Times New Roman" panose="02020603050405020304" charset="0"/>
                        </a:rPr>
                        <a:t>SRCNN</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33.62</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0.8877</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29.44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0.7102</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27.79</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0.6276</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359410">
                <a:tc>
                  <a:txBody>
                    <a:bodyPr/>
                    <a:p>
                      <a:pPr indent="0" algn="ctr">
                        <a:buNone/>
                      </a:pPr>
                      <a:r>
                        <a:rPr lang="en-US" sz="1600" b="0">
                          <a:solidFill>
                            <a:srgbClr val="000000"/>
                          </a:solidFill>
                          <a:latin typeface="Times New Roman" panose="02020603050405020304" charset="0"/>
                          <a:cs typeface="Times New Roman" panose="02020603050405020304" charset="0"/>
                        </a:rPr>
                        <a:t>FSRCNN</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33.66</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0.8884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u="sng">
                          <a:solidFill>
                            <a:srgbClr val="000000"/>
                          </a:solidFill>
                          <a:latin typeface="Times New Roman" panose="02020603050405020304" charset="0"/>
                          <a:cs typeface="Times New Roman" panose="02020603050405020304" charset="0"/>
                        </a:rPr>
                        <a:t>30.11</a:t>
                      </a:r>
                      <a:endParaRPr lang="en-US" altLang="en-US" sz="1600" b="0" u="sng">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u="sng">
                          <a:solidFill>
                            <a:srgbClr val="000000"/>
                          </a:solidFill>
                          <a:latin typeface="Times New Roman" panose="02020603050405020304" charset="0"/>
                          <a:cs typeface="Times New Roman" panose="02020603050405020304" charset="0"/>
                        </a:rPr>
                        <a:t>0.7637</a:t>
                      </a:r>
                      <a:endParaRPr lang="en-US" altLang="en-US" sz="1600" b="0" u="sng">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28.25</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0.6733</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358775">
                <a:tc>
                  <a:txBody>
                    <a:bodyPr/>
                    <a:p>
                      <a:pPr indent="0" algn="ctr">
                        <a:buNone/>
                      </a:pPr>
                      <a:r>
                        <a:rPr lang="en-US" sz="1600" b="0">
                          <a:solidFill>
                            <a:srgbClr val="000000"/>
                          </a:solidFill>
                          <a:latin typeface="Times New Roman" panose="02020603050405020304" charset="0"/>
                          <a:cs typeface="Times New Roman" panose="02020603050405020304" charset="0"/>
                        </a:rPr>
                        <a:t>EDSR</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33.59</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0.8871</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29.95</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0.7593</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28.29</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0.6538</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358775">
                <a:tc>
                  <a:txBody>
                    <a:bodyPr/>
                    <a:p>
                      <a:pPr indent="0" algn="ctr">
                        <a:buNone/>
                      </a:pPr>
                      <a:r>
                        <a:rPr lang="en-US" sz="1600" b="0">
                          <a:solidFill>
                            <a:srgbClr val="000000"/>
                          </a:solidFill>
                          <a:latin typeface="Times New Roman" panose="02020603050405020304" charset="0"/>
                          <a:cs typeface="Times New Roman" panose="02020603050405020304" charset="0"/>
                        </a:rPr>
                        <a:t>RDN</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33.67</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0.8897</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29.92</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0.7589</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28.27</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0.6541</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359410">
                <a:tc>
                  <a:txBody>
                    <a:bodyPr/>
                    <a:p>
                      <a:pPr indent="0" algn="ctr">
                        <a:buNone/>
                      </a:pPr>
                      <a:r>
                        <a:rPr lang="en-US" sz="1600" b="0">
                          <a:solidFill>
                            <a:srgbClr val="000000"/>
                          </a:solidFill>
                          <a:latin typeface="Times New Roman" panose="02020603050405020304" charset="0"/>
                          <a:cs typeface="Times New Roman" panose="02020603050405020304" charset="0"/>
                        </a:rPr>
                        <a:t>RCAN</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32.55</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0.8667</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30.01</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0.7507</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28.14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0.6421`</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358775">
                <a:tc>
                  <a:txBody>
                    <a:bodyPr/>
                    <a:p>
                      <a:pPr indent="0" algn="ctr">
                        <a:buNone/>
                      </a:pPr>
                      <a:r>
                        <a:rPr lang="en-US" sz="1600" b="0">
                          <a:solidFill>
                            <a:srgbClr val="000000"/>
                          </a:solidFill>
                          <a:latin typeface="Times New Roman" panose="02020603050405020304" charset="0"/>
                          <a:cs typeface="Times New Roman" panose="02020603050405020304" charset="0"/>
                        </a:rPr>
                        <a:t>SRGAN</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32.42</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0.8620</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29.68</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0.7402</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u="sng">
                          <a:solidFill>
                            <a:srgbClr val="000000"/>
                          </a:solidFill>
                          <a:latin typeface="Times New Roman" panose="02020603050405020304" charset="0"/>
                          <a:cs typeface="Times New Roman" panose="02020603050405020304" charset="0"/>
                        </a:rPr>
                        <a:t>28.35</a:t>
                      </a:r>
                      <a:endParaRPr lang="en-US" altLang="en-US" sz="1600" b="0" u="sng">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0.6624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359410">
                <a:tc>
                  <a:txBody>
                    <a:bodyPr/>
                    <a:p>
                      <a:pPr indent="0" algn="ctr">
                        <a:buNone/>
                      </a:pPr>
                      <a:r>
                        <a:rPr lang="en-US" sz="1600" b="0">
                          <a:solidFill>
                            <a:srgbClr val="000000"/>
                          </a:solidFill>
                          <a:latin typeface="Times New Roman" panose="02020603050405020304" charset="0"/>
                          <a:cs typeface="Times New Roman" panose="02020603050405020304" charset="0"/>
                        </a:rPr>
                        <a:t>ESRGAN</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1">
                          <a:solidFill>
                            <a:srgbClr val="000000"/>
                          </a:solidFill>
                          <a:latin typeface="Times New Roman" panose="02020603050405020304" charset="0"/>
                          <a:cs typeface="Times New Roman" panose="02020603050405020304" charset="0"/>
                        </a:rPr>
                        <a:t>33.73</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1">
                          <a:solidFill>
                            <a:srgbClr val="000000"/>
                          </a:solidFill>
                          <a:latin typeface="Times New Roman" panose="02020603050405020304" charset="0"/>
                          <a:cs typeface="Times New Roman" panose="02020603050405020304" charset="0"/>
                        </a:rPr>
                        <a:t>0.8913</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29.74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0.7557</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28.34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0.6645</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358140">
                <a:tc>
                  <a:txBody>
                    <a:bodyPr/>
                    <a:p>
                      <a:pPr indent="0" algn="ctr">
                        <a:buNone/>
                      </a:pPr>
                      <a:r>
                        <a:rPr lang="en-US" sz="1600" b="0">
                          <a:solidFill>
                            <a:srgbClr val="000000"/>
                          </a:solidFill>
                          <a:latin typeface="Times New Roman" panose="02020603050405020304" charset="0"/>
                          <a:cs typeface="Times New Roman" panose="02020603050405020304" charset="0"/>
                        </a:rPr>
                        <a:t>RFANet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u="sng">
                          <a:solidFill>
                            <a:srgbClr val="000000"/>
                          </a:solidFill>
                          <a:latin typeface="Times New Roman" panose="02020603050405020304" charset="0"/>
                          <a:cs typeface="Times New Roman" panose="02020603050405020304" charset="0"/>
                        </a:rPr>
                        <a:t>33.69</a:t>
                      </a:r>
                      <a:endParaRPr lang="en-US" altLang="en-US" sz="1600" b="0" u="sng">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u="sng">
                          <a:solidFill>
                            <a:srgbClr val="000000"/>
                          </a:solidFill>
                          <a:latin typeface="Times New Roman" panose="02020603050405020304" charset="0"/>
                          <a:cs typeface="Times New Roman" panose="02020603050405020304" charset="0"/>
                        </a:rPr>
                        <a:t>0.8898</a:t>
                      </a:r>
                      <a:endParaRPr lang="en-US" altLang="en-US" sz="1600" b="0" u="sng">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29.97</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0.7604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28.04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0.6392</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359410">
                <a:tc>
                  <a:txBody>
                    <a:bodyPr/>
                    <a:p>
                      <a:pPr indent="0" algn="ctr">
                        <a:buNone/>
                      </a:pPr>
                      <a:r>
                        <a:rPr lang="en-US" sz="1600" b="0">
                          <a:solidFill>
                            <a:srgbClr val="000000"/>
                          </a:solidFill>
                          <a:latin typeface="Times New Roman" panose="02020603050405020304" charset="0"/>
                          <a:cs typeface="Times New Roman" panose="02020603050405020304" charset="0"/>
                        </a:rPr>
                        <a:t>TDPN</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31.36</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0.8761</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30.06</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0.7629</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27.64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0.6482</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359410">
                <a:tc>
                  <a:txBody>
                    <a:bodyPr/>
                    <a:p>
                      <a:pPr indent="0" algn="ctr">
                        <a:buNone/>
                      </a:pPr>
                      <a:r>
                        <a:rPr lang="en-US" sz="1600" b="0">
                          <a:solidFill>
                            <a:srgbClr val="000000"/>
                          </a:solidFill>
                          <a:latin typeface="Times New Roman" panose="02020603050405020304" charset="0"/>
                          <a:cs typeface="Times New Roman" panose="02020603050405020304" charset="0"/>
                        </a:rPr>
                        <a:t>SwinIR</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33.54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0.8861</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29.96</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0.7607</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28.30</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0.6739</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cap="flat">
                      <a:noFill/>
                    </a:lnR>
                    <a:lnT cap="flat">
                      <a:noFill/>
                    </a:lnT>
                    <a:lnB cap="flat">
                      <a:noFill/>
                    </a:lnB>
                    <a:lnTlToBr>
                      <a:noFill/>
                    </a:lnTlToBr>
                    <a:lnBlToTr>
                      <a:noFill/>
                    </a:lnBlToTr>
                    <a:solidFill>
                      <a:srgbClr val="FFFFFF"/>
                    </a:solidFill>
                  </a:tcPr>
                </a:tc>
              </a:tr>
              <a:tr h="358140">
                <a:tc>
                  <a:txBody>
                    <a:bodyPr/>
                    <a:p>
                      <a:pPr indent="0" algn="ctr">
                        <a:buNone/>
                      </a:pPr>
                      <a:r>
                        <a:rPr lang="en-US" sz="1600" b="0">
                          <a:solidFill>
                            <a:srgbClr val="000000"/>
                          </a:solidFill>
                          <a:latin typeface="Times New Roman" panose="02020603050405020304" charset="0"/>
                          <a:cs typeface="Times New Roman" panose="02020603050405020304" charset="0"/>
                        </a:rPr>
                        <a:t>ESRT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33.49</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0.8862</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29.95</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0.7611</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28.28</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1600" b="0" u="sng">
                          <a:solidFill>
                            <a:srgbClr val="000000"/>
                          </a:solidFill>
                          <a:latin typeface="Times New Roman" panose="02020603050405020304" charset="0"/>
                          <a:cs typeface="Times New Roman" panose="02020603050405020304" charset="0"/>
                        </a:rPr>
                        <a:t>0.6742</a:t>
                      </a:r>
                      <a:endParaRPr lang="en-US" altLang="en-US" sz="1600" b="0" u="sng">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cap="flat">
                      <a:noFill/>
                    </a:lnR>
                    <a:lnT cap="flat">
                      <a:noFill/>
                    </a:lnT>
                    <a:lnB cap="flat">
                      <a:noFill/>
                    </a:lnB>
                    <a:lnTlToBr>
                      <a:noFill/>
                    </a:lnTlToBr>
                    <a:lnBlToTr>
                      <a:noFill/>
                    </a:lnBlToTr>
                    <a:solidFill>
                      <a:srgbClr val="FFFFFF"/>
                    </a:solidFill>
                  </a:tcPr>
                </a:tc>
              </a:tr>
              <a:tr h="359410">
                <a:tc>
                  <a:txBody>
                    <a:bodyPr/>
                    <a:p>
                      <a:pPr indent="0" algn="ctr">
                        <a:buNone/>
                      </a:pPr>
                      <a:r>
                        <a:rPr lang="en-US" sz="1600" b="0">
                          <a:solidFill>
                            <a:srgbClr val="000000"/>
                          </a:solidFill>
                          <a:latin typeface="Times New Roman" panose="02020603050405020304" charset="0"/>
                          <a:cs typeface="Times New Roman" panose="02020603050405020304" charset="0"/>
                        </a:rPr>
                        <a:t>HASPN(ours)</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32.65</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600" b="0">
                          <a:solidFill>
                            <a:srgbClr val="000000"/>
                          </a:solidFill>
                          <a:latin typeface="Times New Roman" panose="02020603050405020304" charset="0"/>
                          <a:cs typeface="Times New Roman" panose="02020603050405020304" charset="0"/>
                        </a:rPr>
                        <a:t>0.8881</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600" b="1">
                          <a:solidFill>
                            <a:srgbClr val="000000"/>
                          </a:solidFill>
                          <a:latin typeface="Times New Roman" panose="02020603050405020304" charset="0"/>
                          <a:cs typeface="Times New Roman" panose="02020603050405020304" charset="0"/>
                        </a:rPr>
                        <a:t>30.14</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600" b="1">
                          <a:solidFill>
                            <a:srgbClr val="000000"/>
                          </a:solidFill>
                          <a:latin typeface="Times New Roman" panose="02020603050405020304" charset="0"/>
                          <a:cs typeface="Times New Roman" panose="02020603050405020304" charset="0"/>
                        </a:rPr>
                        <a:t>0.7650</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600" b="1">
                          <a:solidFill>
                            <a:srgbClr val="000000"/>
                          </a:solidFill>
                          <a:latin typeface="Times New Roman" panose="02020603050405020304" charset="0"/>
                          <a:cs typeface="Times New Roman" panose="02020603050405020304" charset="0"/>
                        </a:rPr>
                        <a:t>28.55</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600" b="1">
                          <a:solidFill>
                            <a:srgbClr val="000000"/>
                          </a:solidFill>
                          <a:latin typeface="Times New Roman" panose="02020603050405020304" charset="0"/>
                          <a:cs typeface="Times New Roman" panose="02020603050405020304" charset="0"/>
                        </a:rPr>
                        <a:t>0.6786</a:t>
                      </a:r>
                      <a:endParaRPr lang="en-US" altLang="en-US" sz="16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4720" y="4925695"/>
            <a:ext cx="10609580" cy="1325880"/>
          </a:xfrm>
        </p:spPr>
        <p:txBody>
          <a:bodyPr>
            <a:normAutofit/>
          </a:bodyPr>
          <a:p>
            <a:r>
              <a:rPr lang="zh-CN" altLang="en-US" sz="2220">
                <a:latin typeface="Times New Roman" panose="02020603050405020304" charset="0"/>
                <a:cs typeface="Times New Roman" panose="02020603050405020304" charset="0"/>
              </a:rPr>
              <a:t>Spectral amplitude difference maps. (a) Difference map of the original branch reconstructed image and the final SR image. (b) Difference map of the textures &amp; details branch reconstructed image and the final SR image.</a:t>
            </a:r>
            <a:endParaRPr lang="zh-CN" altLang="en-US" sz="2220">
              <a:latin typeface="Times New Roman" panose="02020603050405020304" charset="0"/>
              <a:cs typeface="Times New Roman" panose="02020603050405020304" charset="0"/>
            </a:endParaRPr>
          </a:p>
        </p:txBody>
      </p:sp>
      <p:grpSp>
        <p:nvGrpSpPr>
          <p:cNvPr id="15" name="组合 15"/>
          <p:cNvGrpSpPr/>
          <p:nvPr/>
        </p:nvGrpSpPr>
        <p:grpSpPr>
          <a:xfrm>
            <a:off x="1585278" y="215582"/>
            <a:ext cx="9236401" cy="4710011"/>
            <a:chOff x="4058" y="80356"/>
            <a:chExt cx="6855" cy="3487"/>
          </a:xfrm>
        </p:grpSpPr>
        <p:pic>
          <p:nvPicPr>
            <p:cNvPr id="11" name="图片 11" descr="28668de839ea72282c59894e8d6d7f0"/>
            <p:cNvPicPr>
              <a:picLocks noChangeAspect="1"/>
            </p:cNvPicPr>
            <p:nvPr/>
          </p:nvPicPr>
          <p:blipFill>
            <a:blip r:embed="rId1"/>
            <a:srcRect t="1056" r="1000" b="1782"/>
            <a:stretch>
              <a:fillRect/>
            </a:stretch>
          </p:blipFill>
          <p:spPr>
            <a:xfrm>
              <a:off x="4058" y="80356"/>
              <a:ext cx="3367" cy="2944"/>
            </a:xfrm>
            <a:prstGeom prst="rect">
              <a:avLst/>
            </a:prstGeom>
          </p:spPr>
        </p:pic>
        <p:pic>
          <p:nvPicPr>
            <p:cNvPr id="12" name="图片 12" descr="b8d601f498dc08cce8e6dd71ba41c3fa_"/>
            <p:cNvPicPr>
              <a:picLocks noChangeAspect="1"/>
            </p:cNvPicPr>
            <p:nvPr/>
          </p:nvPicPr>
          <p:blipFill>
            <a:blip r:embed="rId2"/>
            <a:srcRect l="441" t="1320" r="1000" b="1782"/>
            <a:stretch>
              <a:fillRect/>
            </a:stretch>
          </p:blipFill>
          <p:spPr>
            <a:xfrm>
              <a:off x="7561" y="80364"/>
              <a:ext cx="3352" cy="2936"/>
            </a:xfrm>
            <a:prstGeom prst="rect">
              <a:avLst/>
            </a:prstGeom>
          </p:spPr>
        </p:pic>
        <p:sp>
          <p:nvSpPr>
            <p:cNvPr id="13" name="文本框 13"/>
            <p:cNvSpPr txBox="1"/>
            <p:nvPr/>
          </p:nvSpPr>
          <p:spPr>
            <a:xfrm>
              <a:off x="4129" y="83366"/>
              <a:ext cx="6784" cy="477"/>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666750" algn="l"/>
              <a:r>
                <a:rPr lang="en-US" altLang="zh-CN" sz="2800" kern="100">
                  <a:latin typeface="Times New Roman" panose="02020603050405020304"/>
                  <a:ea typeface="宋体" panose="02010600030101010101" pitchFamily="2" charset="-122"/>
                  <a:cs typeface="Times New Roman" panose="02020603050405020304"/>
                  <a:sym typeface="Times New Roman" panose="02020603050405020304"/>
                </a:rPr>
                <a:t>          (a)</a:t>
              </a:r>
              <a:r>
                <a:rPr lang="en-US" altLang="zh-CN" sz="2800" kern="100">
                  <a:latin typeface="Times New Roman" panose="02020603050405020304"/>
                  <a:ea typeface="宋体" panose="02010600030101010101" pitchFamily="2" charset="-122"/>
                  <a:cs typeface="Times New Roman" panose="02020603050405020304"/>
                  <a:sym typeface="Times New Roman" panose="02020603050405020304"/>
                </a:rPr>
                <a:t>                         </a:t>
              </a:r>
              <a:r>
                <a:rPr lang="en-US" altLang="zh-CN" sz="2800" kern="100">
                  <a:latin typeface="Times New Roman" panose="02020603050405020304"/>
                  <a:ea typeface="宋体" panose="02010600030101010101" pitchFamily="2" charset="-122"/>
                  <a:cs typeface="Times New Roman" panose="02020603050405020304"/>
                  <a:sym typeface="Times New Roman" panose="02020603050405020304"/>
                </a:rPr>
                <a:t>                         (b)</a:t>
              </a:r>
              <a:r>
                <a:rPr lang="en-US" altLang="zh-CN" sz="280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280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94435" y="440690"/>
            <a:ext cx="10217785" cy="1260475"/>
          </a:xfrm>
        </p:spPr>
        <p:txBody>
          <a:bodyPr>
            <a:normAutofit fontScale="90000"/>
          </a:bodyPr>
          <a:p>
            <a:r>
              <a:rPr lang="en-US" altLang="zh-CN" sz="2220" b="1">
                <a:latin typeface="Times New Roman" panose="02020603050405020304" charset="0"/>
                <a:cs typeface="Times New Roman" panose="02020603050405020304" charset="0"/>
              </a:rPr>
              <a:t>Table 2</a:t>
            </a:r>
            <a:r>
              <a:rPr lang="en-US" altLang="zh-CN" sz="2220">
                <a:latin typeface="Times New Roman" panose="02020603050405020304" charset="0"/>
                <a:cs typeface="Times New Roman" panose="02020603050405020304" charset="0"/>
              </a:rPr>
              <a:t> </a:t>
            </a:r>
            <a:r>
              <a:rPr lang="zh-CN" altLang="en-US" sz="2220">
                <a:latin typeface="Times New Roman" panose="02020603050405020304" charset="0"/>
                <a:cs typeface="Times New Roman" panose="02020603050405020304" charset="0"/>
              </a:rPr>
              <a:t>Quantitative comparison of HASPN architectures with different widths and depths at 4x SR. G, M, C represent the number of HARB, SARB, and channel in each layer,</a:t>
            </a:r>
            <a:r>
              <a:rPr lang="en-US" altLang="zh-CN" sz="2220">
                <a:latin typeface="Times New Roman" panose="02020603050405020304" charset="0"/>
                <a:cs typeface="Times New Roman" panose="02020603050405020304" charset="0"/>
              </a:rPr>
              <a:t> </a:t>
            </a:r>
            <a:r>
              <a:rPr lang="zh-CN" altLang="en-US" sz="2220">
                <a:latin typeface="Times New Roman" panose="02020603050405020304" charset="0"/>
                <a:cs typeface="Times New Roman" panose="02020603050405020304" charset="0"/>
              </a:rPr>
              <a:t>respectively.</a:t>
            </a:r>
            <a:r>
              <a:rPr lang="en-US" altLang="zh-CN" sz="2220">
                <a:latin typeface="Times New Roman" panose="02020603050405020304" charset="0"/>
                <a:cs typeface="Times New Roman" panose="02020603050405020304" charset="0"/>
              </a:rPr>
              <a:t> </a:t>
            </a:r>
            <a:r>
              <a:rPr lang="en-US" sz="2220">
                <a:solidFill>
                  <a:srgbClr val="000000"/>
                </a:solidFill>
                <a:latin typeface="Times New Roman" panose="02020603050405020304" charset="0"/>
                <a:ea typeface="微软雅黑" panose="020B0503020204020204" charset="-122"/>
                <a:sym typeface="+mn-ea"/>
              </a:rPr>
              <a:t>The best and </a:t>
            </a:r>
            <a:r>
              <a:rPr lang="en-US" sz="2220">
                <a:solidFill>
                  <a:srgbClr val="000000"/>
                </a:solidFill>
                <a:latin typeface="Times New Roman" panose="02020603050405020304" charset="0"/>
                <a:ea typeface="微软雅黑" panose="020B0503020204020204" charset="-122"/>
                <a:sym typeface="+mn-ea"/>
              </a:rPr>
              <a:t>the worst results were highlighted and underlined, respectively.</a:t>
            </a:r>
            <a:endParaRPr lang="zh-CN" altLang="en-US" sz="2220">
              <a:latin typeface="Times New Roman" panose="02020603050405020304" charset="0"/>
              <a:cs typeface="Times New Roman" panose="02020603050405020304" charset="0"/>
            </a:endParaRPr>
          </a:p>
        </p:txBody>
      </p:sp>
      <p:graphicFrame>
        <p:nvGraphicFramePr>
          <p:cNvPr id="4" name="表格 3"/>
          <p:cNvGraphicFramePr/>
          <p:nvPr>
            <p:custDataLst>
              <p:tags r:id="rId1"/>
            </p:custDataLst>
          </p:nvPr>
        </p:nvGraphicFramePr>
        <p:xfrm>
          <a:off x="1496695" y="1758315"/>
          <a:ext cx="9613900" cy="4361815"/>
        </p:xfrm>
        <a:graphic>
          <a:graphicData uri="http://schemas.openxmlformats.org/drawingml/2006/table">
            <a:tbl>
              <a:tblPr/>
              <a:tblGrid>
                <a:gridCol w="1921510"/>
                <a:gridCol w="1922145"/>
                <a:gridCol w="1921510"/>
                <a:gridCol w="1922145"/>
                <a:gridCol w="1926590"/>
              </a:tblGrid>
              <a:tr h="550545">
                <a:tc>
                  <a:txBody>
                    <a:bodyPr/>
                    <a:p>
                      <a:pPr indent="0" algn="ctr">
                        <a:buNone/>
                      </a:pPr>
                      <a:r>
                        <a:rPr lang="en-US" sz="2000" b="1">
                          <a:solidFill>
                            <a:srgbClr val="000000"/>
                          </a:solidFill>
                          <a:latin typeface="Times New Roman" panose="02020603050405020304" charset="0"/>
                          <a:cs typeface="Times New Roman" panose="02020603050405020304" charset="0"/>
                        </a:rPr>
                        <a:t>G</a:t>
                      </a:r>
                      <a:endParaRPr lang="en-US" altLang="en-US" sz="2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1">
                          <a:solidFill>
                            <a:srgbClr val="000000"/>
                          </a:solidFill>
                          <a:latin typeface="Times New Roman" panose="02020603050405020304" charset="0"/>
                          <a:cs typeface="Times New Roman" panose="02020603050405020304" charset="0"/>
                        </a:rPr>
                        <a:t>M</a:t>
                      </a:r>
                      <a:endParaRPr lang="en-US" altLang="en-US" sz="2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C</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1">
                          <a:solidFill>
                            <a:srgbClr val="000000"/>
                          </a:solidFill>
                          <a:latin typeface="Times New Roman" panose="02020603050405020304" charset="0"/>
                          <a:cs typeface="Times New Roman" panose="02020603050405020304" charset="0"/>
                        </a:rPr>
                        <a:t>PSNR↑</a:t>
                      </a:r>
                      <a:endParaRPr lang="en-US" altLang="en-US" sz="2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1">
                          <a:solidFill>
                            <a:srgbClr val="000000"/>
                          </a:solidFill>
                          <a:latin typeface="Times New Roman" panose="02020603050405020304" charset="0"/>
                          <a:cs typeface="Times New Roman" panose="02020603050405020304" charset="0"/>
                        </a:rPr>
                        <a:t>SSIM↑</a:t>
                      </a:r>
                      <a:endParaRPr lang="en-US" altLang="en-US" sz="2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FFF"/>
                    </a:solidFill>
                  </a:tcPr>
                </a:tc>
              </a:tr>
              <a:tr h="550545">
                <a:tc>
                  <a:txBody>
                    <a:bodyPr/>
                    <a:p>
                      <a:pPr indent="0" algn="ctr">
                        <a:buNone/>
                      </a:pPr>
                      <a:r>
                        <a:rPr lang="en-US" sz="2000" b="1">
                          <a:solidFill>
                            <a:srgbClr val="000000"/>
                          </a:solidFill>
                          <a:latin typeface="Times New Roman" panose="02020603050405020304" charset="0"/>
                          <a:cs typeface="Times New Roman" panose="02020603050405020304" charset="0"/>
                        </a:rPr>
                        <a:t>20</a:t>
                      </a:r>
                      <a:endParaRPr lang="en-US" altLang="en-US" sz="2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2000" b="1">
                          <a:solidFill>
                            <a:srgbClr val="000000"/>
                          </a:solidFill>
                          <a:latin typeface="Times New Roman" panose="02020603050405020304" charset="0"/>
                          <a:cs typeface="Times New Roman" panose="02020603050405020304" charset="0"/>
                        </a:rPr>
                        <a:t>5</a:t>
                      </a:r>
                      <a:endParaRPr lang="en-US" altLang="en-US" sz="2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2000" b="1">
                          <a:solidFill>
                            <a:srgbClr val="000000"/>
                          </a:solidFill>
                          <a:latin typeface="Times New Roman" panose="02020603050405020304" charset="0"/>
                          <a:cs typeface="Times New Roman" panose="02020603050405020304" charset="0"/>
                        </a:rPr>
                        <a:t>64</a:t>
                      </a:r>
                      <a:endParaRPr lang="en-US" altLang="en-US" sz="2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2000" b="1">
                          <a:solidFill>
                            <a:srgbClr val="000000"/>
                          </a:solidFill>
                          <a:latin typeface="Times New Roman" panose="02020603050405020304" charset="0"/>
                          <a:cs typeface="Times New Roman" panose="02020603050405020304" charset="0"/>
                        </a:rPr>
                        <a:t>30.14</a:t>
                      </a:r>
                      <a:endParaRPr lang="en-US" altLang="en-US" sz="2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p>
                      <a:pPr indent="0" algn="ctr">
                        <a:buNone/>
                      </a:pPr>
                      <a:r>
                        <a:rPr lang="en-US" sz="2000" b="1">
                          <a:solidFill>
                            <a:srgbClr val="000000"/>
                          </a:solidFill>
                          <a:latin typeface="Times New Roman" panose="02020603050405020304" charset="0"/>
                          <a:cs typeface="Times New Roman" panose="02020603050405020304" charset="0"/>
                        </a:rPr>
                        <a:t>0.7650</a:t>
                      </a:r>
                      <a:endParaRPr lang="en-US" altLang="en-US" sz="2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00000"/>
                      </a:solidFill>
                      <a:prstDash val="solid"/>
                      <a:headEnd type="none" w="med" len="med"/>
                      <a:tailEnd type="none" w="med" len="med"/>
                    </a:lnT>
                    <a:lnB cap="flat">
                      <a:noFill/>
                    </a:lnB>
                    <a:lnTlToBr>
                      <a:noFill/>
                    </a:lnTlToBr>
                    <a:lnBlToTr>
                      <a:noFill/>
                    </a:lnBlToTr>
                    <a:solidFill>
                      <a:srgbClr val="FFFFFF"/>
                    </a:solidFill>
                  </a:tcPr>
                </a:tc>
              </a:tr>
              <a:tr h="549275">
                <a:tc>
                  <a:txBody>
                    <a:bodyPr/>
                    <a:p>
                      <a:pPr indent="0" algn="ctr">
                        <a:buNone/>
                      </a:pPr>
                      <a:r>
                        <a:rPr lang="en-US" sz="2000" b="0">
                          <a:solidFill>
                            <a:srgbClr val="000000"/>
                          </a:solidFill>
                          <a:latin typeface="Times New Roman" panose="02020603050405020304" charset="0"/>
                          <a:cs typeface="Times New Roman" panose="02020603050405020304" charset="0"/>
                        </a:rPr>
                        <a:t>16</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5</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64</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29.57</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0.7564</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551180">
                <a:tc>
                  <a:txBody>
                    <a:bodyPr/>
                    <a:p>
                      <a:pPr indent="0" algn="ctr">
                        <a:buNone/>
                      </a:pPr>
                      <a:r>
                        <a:rPr lang="en-US" sz="2000" b="0">
                          <a:solidFill>
                            <a:srgbClr val="000000"/>
                          </a:solidFill>
                          <a:latin typeface="Times New Roman" panose="02020603050405020304" charset="0"/>
                          <a:cs typeface="Times New Roman" panose="02020603050405020304" charset="0"/>
                        </a:rPr>
                        <a:t>8</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5</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64</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u="sng">
                          <a:solidFill>
                            <a:srgbClr val="000000"/>
                          </a:solidFill>
                          <a:latin typeface="Times New Roman" panose="02020603050405020304" charset="0"/>
                          <a:cs typeface="Times New Roman" panose="02020603050405020304" charset="0"/>
                        </a:rPr>
                        <a:t>28.66</a:t>
                      </a:r>
                      <a:endParaRPr lang="en-US" altLang="en-US" sz="2000" b="0" u="sng">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0.7474</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549275">
                <a:tc>
                  <a:txBody>
                    <a:bodyPr/>
                    <a:p>
                      <a:pPr indent="0" algn="ctr">
                        <a:buNone/>
                      </a:pPr>
                      <a:r>
                        <a:rPr lang="en-US" sz="2000" b="0">
                          <a:solidFill>
                            <a:srgbClr val="000000"/>
                          </a:solidFill>
                          <a:latin typeface="Times New Roman" panose="02020603050405020304" charset="0"/>
                          <a:cs typeface="Times New Roman" panose="02020603050405020304" charset="0"/>
                        </a:rPr>
                        <a:t>20</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4</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64</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29.83</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0.7546</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539750">
                <a:tc>
                  <a:txBody>
                    <a:bodyPr/>
                    <a:p>
                      <a:pPr indent="0" algn="ctr">
                        <a:buNone/>
                      </a:pPr>
                      <a:r>
                        <a:rPr lang="en-US" sz="2000" b="0">
                          <a:solidFill>
                            <a:srgbClr val="000000"/>
                          </a:solidFill>
                          <a:latin typeface="Times New Roman" panose="02020603050405020304" charset="0"/>
                          <a:cs typeface="Times New Roman" panose="02020603050405020304" charset="0"/>
                        </a:rPr>
                        <a:t>20</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2</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64</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29.17</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0.7536</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549910">
                <a:tc>
                  <a:txBody>
                    <a:bodyPr/>
                    <a:p>
                      <a:pPr indent="0" algn="ctr">
                        <a:buNone/>
                      </a:pPr>
                      <a:r>
                        <a:rPr lang="en-US" sz="2000" b="0">
                          <a:solidFill>
                            <a:srgbClr val="000000"/>
                          </a:solidFill>
                          <a:latin typeface="Times New Roman" panose="02020603050405020304" charset="0"/>
                          <a:cs typeface="Times New Roman" panose="02020603050405020304" charset="0"/>
                        </a:rPr>
                        <a:t>20</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5</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32</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29.12</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0.7352</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solidFill>
                      <a:srgbClr val="FFFFFF"/>
                    </a:solidFill>
                  </a:tcPr>
                </a:tc>
              </a:tr>
              <a:tr h="521335">
                <a:tc>
                  <a:txBody>
                    <a:bodyPr/>
                    <a:p>
                      <a:pPr indent="0" algn="ctr">
                        <a:buNone/>
                      </a:pPr>
                      <a:r>
                        <a:rPr lang="en-US" sz="2000" b="0">
                          <a:solidFill>
                            <a:srgbClr val="000000"/>
                          </a:solidFill>
                          <a:latin typeface="Times New Roman" panose="02020603050405020304" charset="0"/>
                          <a:cs typeface="Times New Roman" panose="02020603050405020304" charset="0"/>
                        </a:rPr>
                        <a:t>20</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5</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16</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rgbClr val="000000"/>
                          </a:solidFill>
                          <a:latin typeface="Times New Roman" panose="02020603050405020304" charset="0"/>
                          <a:cs typeface="Times New Roman" panose="02020603050405020304" charset="0"/>
                        </a:rPr>
                        <a:t>29.08</a:t>
                      </a:r>
                      <a:endParaRPr lang="en-US" altLang="en-US" sz="2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u="sng">
                          <a:solidFill>
                            <a:srgbClr val="000000"/>
                          </a:solidFill>
                          <a:latin typeface="Times New Roman" panose="02020603050405020304" charset="0"/>
                          <a:cs typeface="Times New Roman" panose="02020603050405020304" charset="0"/>
                        </a:rPr>
                        <a:t>0.7287</a:t>
                      </a:r>
                      <a:endParaRPr lang="en-US" altLang="en-US" sz="2000" b="0" u="sng">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00075" y="3627755"/>
            <a:ext cx="10119360" cy="398780"/>
          </a:xfrm>
          <a:prstGeom prst="rect">
            <a:avLst/>
          </a:prstGeom>
          <a:noFill/>
          <a:ln w="9525">
            <a:noFill/>
          </a:ln>
        </p:spPr>
        <p:txBody>
          <a:bodyPr wrap="square">
            <a:spAutoFit/>
          </a:bodyPr>
          <a:p>
            <a:pPr indent="0"/>
            <a:r>
              <a:rPr lang="en-US" sz="2000" b="1">
                <a:solidFill>
                  <a:srgbClr val="000000"/>
                </a:solidFill>
                <a:latin typeface="Times New Roman" panose="02020603050405020304" charset="0"/>
                <a:ea typeface="黑体" panose="02010609060101010101" charset="-122"/>
              </a:rPr>
              <a:t> Table 4</a:t>
            </a:r>
            <a:r>
              <a:rPr lang="en-US" sz="2000" b="0">
                <a:solidFill>
                  <a:srgbClr val="000000"/>
                </a:solidFill>
                <a:latin typeface="Times New Roman" panose="02020603050405020304" charset="0"/>
                <a:ea typeface="黑体" panose="02010609060101010101" charset="-122"/>
              </a:rPr>
              <a:t> Comparison of ablating different losses on 8x</a:t>
            </a:r>
            <a:r>
              <a:rPr lang="en-US" sz="2000" b="0">
                <a:solidFill>
                  <a:srgbClr val="000000"/>
                </a:solidFill>
                <a:latin typeface="Times New Roman" panose="02020603050405020304" charset="0"/>
                <a:ea typeface="黑体" panose="02010609060101010101" charset="-122"/>
                <a:cs typeface="Times New Roman" panose="02020603050405020304" charset="0"/>
              </a:rPr>
              <a:t> </a:t>
            </a:r>
            <a:r>
              <a:rPr lang="en-US" sz="2000" b="0">
                <a:solidFill>
                  <a:srgbClr val="000000"/>
                </a:solidFill>
                <a:latin typeface="Times New Roman" panose="02020603050405020304" charset="0"/>
                <a:ea typeface="黑体" panose="02010609060101010101" charset="-122"/>
              </a:rPr>
              <a:t>SR.</a:t>
            </a:r>
            <a:endParaRPr lang="zh-CN" altLang="en-US" sz="2000"/>
          </a:p>
        </p:txBody>
      </p:sp>
      <p:graphicFrame>
        <p:nvGraphicFramePr>
          <p:cNvPr id="6" name="表格 5"/>
          <p:cNvGraphicFramePr/>
          <p:nvPr>
            <p:custDataLst>
              <p:tags r:id="rId1"/>
            </p:custDataLst>
          </p:nvPr>
        </p:nvGraphicFramePr>
        <p:xfrm>
          <a:off x="774065" y="4108450"/>
          <a:ext cx="9944735" cy="2032000"/>
        </p:xfrm>
        <a:graphic>
          <a:graphicData uri="http://schemas.openxmlformats.org/drawingml/2006/table">
            <a:tbl>
              <a:tblPr/>
              <a:tblGrid>
                <a:gridCol w="1635125"/>
                <a:gridCol w="1667510"/>
                <a:gridCol w="1675765"/>
                <a:gridCol w="1666240"/>
                <a:gridCol w="1657350"/>
                <a:gridCol w="1642745"/>
              </a:tblGrid>
              <a:tr h="406400">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Loss</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Pix</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Per</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Gra</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PSNR↑</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SSIM↑</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Loss1</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28.18</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0.6645</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Loss2</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25.68</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0.4913</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Loss3</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28.17</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0.6756</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Loss4</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28.55</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0.6786</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668655" y="514985"/>
            <a:ext cx="9963785" cy="398780"/>
          </a:xfrm>
          <a:prstGeom prst="rect">
            <a:avLst/>
          </a:prstGeom>
          <a:noFill/>
          <a:ln w="9525">
            <a:noFill/>
          </a:ln>
        </p:spPr>
        <p:txBody>
          <a:bodyPr wrap="square">
            <a:spAutoFit/>
          </a:bodyPr>
          <a:p>
            <a:pPr indent="0"/>
            <a:r>
              <a:rPr lang="en-US" sz="2000" b="1">
                <a:solidFill>
                  <a:srgbClr val="000000"/>
                </a:solidFill>
                <a:latin typeface="Times New Roman" panose="02020603050405020304" charset="0"/>
                <a:ea typeface="黑体" panose="02010609060101010101" charset="-122"/>
              </a:rPr>
              <a:t>Table 3</a:t>
            </a:r>
            <a:r>
              <a:rPr lang="en-US" sz="2000" b="0">
                <a:solidFill>
                  <a:srgbClr val="000000"/>
                </a:solidFill>
                <a:latin typeface="Times New Roman" panose="02020603050405020304" charset="0"/>
                <a:ea typeface="黑体" panose="02010609060101010101" charset="-122"/>
              </a:rPr>
              <a:t> Comparison of ablating different key components on 8x SR.</a:t>
            </a:r>
            <a:endParaRPr lang="zh-CN" altLang="en-US" sz="2000"/>
          </a:p>
        </p:txBody>
      </p:sp>
      <p:graphicFrame>
        <p:nvGraphicFramePr>
          <p:cNvPr id="8" name="表格 7"/>
          <p:cNvGraphicFramePr/>
          <p:nvPr>
            <p:custDataLst>
              <p:tags r:id="rId2"/>
            </p:custDataLst>
          </p:nvPr>
        </p:nvGraphicFramePr>
        <p:xfrm>
          <a:off x="775970" y="941705"/>
          <a:ext cx="9979025" cy="2657475"/>
        </p:xfrm>
        <a:graphic>
          <a:graphicData uri="http://schemas.openxmlformats.org/drawingml/2006/table">
            <a:tbl>
              <a:tblPr/>
              <a:tblGrid>
                <a:gridCol w="1662430"/>
                <a:gridCol w="1662430"/>
                <a:gridCol w="1663700"/>
                <a:gridCol w="1662430"/>
                <a:gridCol w="1662430"/>
                <a:gridCol w="1665605"/>
              </a:tblGrid>
              <a:tr h="466725">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Model</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ESA</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ADCCA</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Tex Branch</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PSNR↑</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SSIM↑</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8150">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Model1</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a:latin typeface="Times New Roman" panose="02020603050405020304" charset="0"/>
                          <a:ea typeface="微软雅黑" panose="020B0503020204020204" charset="-122"/>
                          <a:cs typeface="微软雅黑" panose="020B0503020204020204" charset="-122"/>
                          <a:sym typeface="+mn-ea"/>
                        </a:rPr>
                        <a:t>×</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28.01</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0.6359</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8150">
                <a:tc>
                  <a:txBody>
                    <a:bodyPr/>
                    <a:p>
                      <a:pPr indent="0" algn="ctr">
                        <a:buNone/>
                      </a:pPr>
                      <a:r>
                        <a:rPr lang="en-US" altLang="en-US" sz="1600" b="0">
                          <a:latin typeface="Times New Roman" panose="02020603050405020304" charset="0"/>
                          <a:ea typeface="微软雅黑" panose="020B0503020204020204" charset="-122"/>
                          <a:cs typeface="Times New Roman" panose="02020603050405020304" charset="0"/>
                        </a:rPr>
                        <a:t>Model2</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28.11</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0.6404</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8150">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Model3</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28.23</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0.6492</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8150">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Model4</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微软雅黑" panose="020B0503020204020204" charset="-122"/>
                        </a:rPr>
                        <a:t>×</a:t>
                      </a:r>
                      <a:endParaRPr lang="en-US" altLang="en-US" sz="1600" b="0">
                        <a:latin typeface="Times New Roman" panose="02020603050405020304" charset="0"/>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28.26</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ea typeface="微软雅黑" panose="020B0503020204020204" charset="-122"/>
                          <a:cs typeface="Times New Roman" panose="02020603050405020304" charset="0"/>
                        </a:rPr>
                        <a:t>0.6540</a:t>
                      </a:r>
                      <a:endParaRPr lang="en-US" altLang="en-US" sz="1600" b="0">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8150">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Model5</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28.55</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Times New Roman" panose="02020603050405020304" charset="0"/>
                          <a:ea typeface="微软雅黑" panose="020B0503020204020204" charset="-122"/>
                          <a:cs typeface="Times New Roman" panose="02020603050405020304" charset="0"/>
                        </a:rPr>
                        <a:t>0.6786</a:t>
                      </a:r>
                      <a:endParaRPr lang="en-US" altLang="en-US" sz="1600" b="1">
                        <a:latin typeface="Times New Roman" panose="02020603050405020304" charset="0"/>
                        <a:ea typeface="微软雅黑" panose="020B0503020204020204"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 name="文本框 9"/>
          <p:cNvSpPr txBox="1"/>
          <p:nvPr/>
        </p:nvSpPr>
        <p:spPr>
          <a:xfrm>
            <a:off x="7201535" y="1134110"/>
            <a:ext cx="4064000" cy="368300"/>
          </a:xfrm>
          <a:prstGeom prst="rect">
            <a:avLst/>
          </a:prstGeom>
          <a:noFill/>
        </p:spPr>
        <p:txBody>
          <a:bodyPr wrap="square" rtlCol="0">
            <a:spAutoFit/>
          </a:bodyPr>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70915" y="5758180"/>
            <a:ext cx="10515600" cy="894080"/>
          </a:xfrm>
        </p:spPr>
        <p:txBody>
          <a:bodyPr>
            <a:normAutofit/>
          </a:bodyPr>
          <a:p>
            <a:r>
              <a:rPr lang="zh-CN" altLang="en-US">
                <a:latin typeface="Times New Roman" panose="02020603050405020304" charset="0"/>
                <a:cs typeface="Times New Roman" panose="02020603050405020304" charset="0"/>
              </a:rPr>
              <a:t> </a:t>
            </a:r>
            <a:r>
              <a:rPr lang="zh-CN" altLang="en-US" sz="2220">
                <a:latin typeface="Times New Roman" panose="02020603050405020304" charset="0"/>
                <a:cs typeface="Times New Roman" panose="02020603050405020304" charset="0"/>
              </a:rPr>
              <a:t>Generalization performance of the proposed network</a:t>
            </a:r>
            <a:r>
              <a:rPr lang="en-US" altLang="zh-CN" sz="2220">
                <a:latin typeface="Times New Roman" panose="02020603050405020304" charset="0"/>
                <a:cs typeface="Times New Roman" panose="02020603050405020304" charset="0"/>
              </a:rPr>
              <a:t> on three abnormal OCT dataset</a:t>
            </a:r>
            <a:r>
              <a:rPr lang="zh-CN" altLang="en-US" sz="2220">
                <a:latin typeface="Times New Roman" panose="02020603050405020304" charset="0"/>
                <a:cs typeface="Times New Roman" panose="02020603050405020304" charset="0"/>
              </a:rPr>
              <a:t>.</a:t>
            </a:r>
            <a:endParaRPr lang="zh-CN" altLang="en-US" sz="2220">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1"/>
          <a:stretch>
            <a:fillRect/>
          </a:stretch>
        </p:blipFill>
        <p:spPr>
          <a:xfrm>
            <a:off x="2511425" y="153670"/>
            <a:ext cx="7169150" cy="60261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7405" y="0"/>
            <a:ext cx="12189889" cy="6858000"/>
          </a:xfrm>
          <a:prstGeom prst="rect">
            <a:avLst/>
          </a:prstGeom>
        </p:spPr>
      </p:pic>
      <p:sp>
        <p:nvSpPr>
          <p:cNvPr id="6" name="矩形 5"/>
          <p:cNvSpPr/>
          <p:nvPr>
            <p:custDataLst>
              <p:tags r:id="rId3"/>
            </p:custDataLst>
          </p:nvPr>
        </p:nvSpPr>
        <p:spPr>
          <a:xfrm>
            <a:off x="1034415" y="2583815"/>
            <a:ext cx="9182735" cy="1753235"/>
          </a:xfrm>
          <a:prstGeom prst="rect">
            <a:avLst/>
          </a:prstGeom>
        </p:spPr>
        <p:txBody>
          <a:bodyPr wrap="square">
            <a:spAutoFit/>
          </a:bodyPr>
          <a:p>
            <a:pPr algn="ctr">
              <a:spcBef>
                <a:spcPts val="0"/>
              </a:spcBef>
              <a:spcAft>
                <a:spcPts val="0"/>
              </a:spcAft>
              <a:buClrTx/>
              <a:buSzTx/>
              <a:buFontTx/>
              <a:defRPr/>
            </a:pPr>
            <a:r>
              <a:rPr lang="zh-CN" altLang="en-US" sz="5400" b="1" spc="600" noProof="0" dirty="0">
                <a:ln w="6350">
                  <a:noFill/>
                </a:ln>
                <a:solidFill>
                  <a:prstClr val="black">
                    <a:lumMod val="95000"/>
                    <a:lumOff val="5000"/>
                  </a:prstClr>
                </a:solidFill>
                <a:latin typeface="Times New Roman" panose="02020603050405020304" charset="0"/>
                <a:cs typeface="Times New Roman" panose="02020603050405020304" charset="0"/>
                <a:sym typeface="+mn-lt"/>
              </a:rPr>
              <a:t>Thank you for</a:t>
            </a:r>
            <a:endParaRPr lang="zh-CN" altLang="en-US" sz="5400" b="1" spc="600" noProof="0" dirty="0">
              <a:ln w="6350">
                <a:noFill/>
              </a:ln>
              <a:solidFill>
                <a:prstClr val="black">
                  <a:lumMod val="95000"/>
                  <a:lumOff val="5000"/>
                </a:prstClr>
              </a:solidFill>
              <a:latin typeface="Times New Roman" panose="02020603050405020304" charset="0"/>
              <a:cs typeface="Times New Roman" panose="02020603050405020304" charset="0"/>
              <a:sym typeface="+mn-lt"/>
            </a:endParaRPr>
          </a:p>
          <a:p>
            <a:pPr algn="ctr">
              <a:spcBef>
                <a:spcPts val="0"/>
              </a:spcBef>
              <a:spcAft>
                <a:spcPts val="0"/>
              </a:spcAft>
              <a:buClrTx/>
              <a:buSzTx/>
              <a:buFontTx/>
              <a:defRPr/>
            </a:pPr>
            <a:r>
              <a:rPr lang="zh-CN" altLang="en-US" sz="5400" b="1" spc="600" noProof="0" dirty="0">
                <a:ln w="6350">
                  <a:noFill/>
                </a:ln>
                <a:solidFill>
                  <a:prstClr val="black">
                    <a:lumMod val="95000"/>
                    <a:lumOff val="5000"/>
                  </a:prstClr>
                </a:solidFill>
                <a:latin typeface="Times New Roman" panose="02020603050405020304" charset="0"/>
                <a:cs typeface="Times New Roman" panose="02020603050405020304" charset="0"/>
                <a:sym typeface="+mn-lt"/>
              </a:rPr>
              <a:t> watching</a:t>
            </a:r>
            <a:endParaRPr lang="zh-CN" altLang="en-US" sz="5400" b="1" spc="600" noProof="0" dirty="0">
              <a:ln w="6350">
                <a:noFill/>
              </a:ln>
              <a:solidFill>
                <a:prstClr val="black">
                  <a:lumMod val="95000"/>
                  <a:lumOff val="5000"/>
                </a:prstClr>
              </a:solidFill>
              <a:latin typeface="Times New Roman" panose="02020603050405020304" charset="0"/>
              <a:cs typeface="Times New Roman" panose="02020603050405020304" charset="0"/>
              <a:sym typeface="+mn-lt"/>
            </a:endParaRPr>
          </a:p>
        </p:txBody>
      </p:sp>
      <p:sp>
        <p:nvSpPr>
          <p:cNvPr id="22" name="矩形 21"/>
          <p:cNvSpPr/>
          <p:nvPr>
            <p:custDataLst>
              <p:tags r:id="rId4"/>
            </p:custDataLst>
          </p:nvPr>
        </p:nvSpPr>
        <p:spPr>
          <a:xfrm>
            <a:off x="1605280" y="1524000"/>
            <a:ext cx="8542655" cy="583565"/>
          </a:xfrm>
          <a:prstGeom prst="rect">
            <a:avLst/>
          </a:prstGeom>
        </p:spPr>
        <p:txBody>
          <a:bodyPr wrap="square">
            <a:spAutoFit/>
          </a:bodyPr>
          <a:p>
            <a:r>
              <a:rPr lang="en-US" altLang="zh-CN" sz="1600" spc="600" dirty="0">
                <a:solidFill>
                  <a:schemeClr val="bg1"/>
                </a:solidFill>
                <a:latin typeface="微软雅黑" panose="020B0503020204020204" charset="-122"/>
                <a:ea typeface="微软雅黑" panose="020B0503020204020204" charset="-122"/>
                <a:cs typeface="+mn-ea"/>
                <a:sym typeface="+mn-lt"/>
              </a:rPr>
              <a:t>· </a:t>
            </a:r>
            <a:r>
              <a:rPr lang="en-US" altLang="zh-CN" sz="1600" spc="600" dirty="0">
                <a:solidFill>
                  <a:srgbClr val="BE8944"/>
                </a:solidFill>
                <a:latin typeface="微软雅黑" panose="020B0503020204020204" charset="-122"/>
                <a:ea typeface="微软雅黑" panose="020B0503020204020204" charset="-122"/>
                <a:cs typeface="+mn-ea"/>
                <a:sym typeface="+mn-lt"/>
              </a:rPr>
              <a:t>·</a:t>
            </a:r>
            <a:r>
              <a:rPr lang="en-US" altLang="zh-CN" sz="1600" spc="600" dirty="0">
                <a:solidFill>
                  <a:schemeClr val="bg1"/>
                </a:solidFill>
                <a:latin typeface="微软雅黑" panose="020B0503020204020204" charset="-122"/>
                <a:ea typeface="微软雅黑" panose="020B0503020204020204" charset="-122"/>
                <a:cs typeface="+mn-ea"/>
                <a:sym typeface="+mn-lt"/>
              </a:rPr>
              <a:t> · </a:t>
            </a:r>
            <a:r>
              <a:rPr lang="en-US" altLang="zh-CN" sz="1600" spc="600" dirty="0">
                <a:solidFill>
                  <a:srgbClr val="BE8944"/>
                </a:solidFill>
                <a:latin typeface="微软雅黑" panose="020B0503020204020204" charset="-122"/>
                <a:ea typeface="微软雅黑" panose="020B0503020204020204" charset="-122"/>
                <a:cs typeface="+mn-ea"/>
                <a:sym typeface="+mn-lt"/>
              </a:rPr>
              <a:t>·</a:t>
            </a:r>
            <a:r>
              <a:rPr lang="en-US" altLang="zh-CN" sz="1600" spc="600" dirty="0">
                <a:solidFill>
                  <a:schemeClr val="bg1"/>
                </a:solidFill>
                <a:latin typeface="微软雅黑" panose="020B0503020204020204" charset="-122"/>
                <a:ea typeface="微软雅黑" panose="020B0503020204020204" charset="-122"/>
                <a:cs typeface="+mn-ea"/>
                <a:sym typeface="+mn-lt"/>
              </a:rPr>
              <a:t> ·      </a:t>
            </a:r>
            <a:r>
              <a:rPr lang="en-US" altLang="zh-CN" sz="3200" dirty="0">
                <a:solidFill>
                  <a:prstClr val="black">
                    <a:lumMod val="95000"/>
                    <a:lumOff val="5000"/>
                  </a:prstClr>
                </a:solidFill>
                <a:cs typeface="+mn-ea"/>
                <a:sym typeface="+mn-lt"/>
              </a:rPr>
              <a:t>PAPER PRESENTATION</a:t>
            </a:r>
            <a:endParaRPr lang="en-US" altLang="zh-CN" sz="3200" b="1" spc="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endParaRPr>
          </a:p>
        </p:txBody>
      </p:sp>
      <p:grpSp>
        <p:nvGrpSpPr>
          <p:cNvPr id="23" name="组合 22"/>
          <p:cNvGrpSpPr/>
          <p:nvPr/>
        </p:nvGrpSpPr>
        <p:grpSpPr>
          <a:xfrm>
            <a:off x="1034415" y="1734185"/>
            <a:ext cx="9312275" cy="3288665"/>
            <a:chOff x="1034470" y="1698595"/>
            <a:chExt cx="5364622" cy="3288640"/>
          </a:xfrm>
        </p:grpSpPr>
        <p:sp>
          <p:nvSpPr>
            <p:cNvPr id="24" name="L 形 23"/>
            <p:cNvSpPr/>
            <p:nvPr>
              <p:custDataLst>
                <p:tags r:id="rId5"/>
              </p:custDataLst>
            </p:nvPr>
          </p:nvSpPr>
          <p:spPr>
            <a:xfrm flipV="1">
              <a:off x="1034470" y="1698595"/>
              <a:ext cx="463439" cy="3288640"/>
            </a:xfrm>
            <a:prstGeom prst="corner">
              <a:avLst>
                <a:gd name="adj1" fmla="val 8981"/>
                <a:gd name="adj2" fmla="val 9615"/>
              </a:avLst>
            </a:prstGeom>
            <a:solidFill>
              <a:srgbClr val="BE8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L 形 24"/>
            <p:cNvSpPr/>
            <p:nvPr>
              <p:custDataLst>
                <p:tags r:id="rId6"/>
              </p:custDataLst>
            </p:nvPr>
          </p:nvSpPr>
          <p:spPr>
            <a:xfrm flipH="1">
              <a:off x="5935653" y="1698595"/>
              <a:ext cx="463439" cy="3288640"/>
            </a:xfrm>
            <a:prstGeom prst="corner">
              <a:avLst>
                <a:gd name="adj1" fmla="val 8981"/>
                <a:gd name="adj2" fmla="val 9615"/>
              </a:avLst>
            </a:prstGeom>
            <a:solidFill>
              <a:srgbClr val="BE8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7620" y="6272530"/>
            <a:ext cx="3437255" cy="585470"/>
          </a:xfrm>
          <a:prstGeom prst="rect">
            <a:avLst/>
          </a:prstGeom>
          <a:noFill/>
        </p:spPr>
        <p:txBody>
          <a:bodyPr wrap="square" rtlCol="0">
            <a:noAutofit/>
          </a:bodyPr>
          <a:p>
            <a:r>
              <a:rPr lang="en-US" altLang="zh-CN" sz="2000">
                <a:ln w="12700">
                  <a:solidFill>
                    <a:schemeClr val="tx2">
                      <a:lumMod val="75000"/>
                    </a:schemeClr>
                  </a:solidFill>
                  <a:prstDash val="solid"/>
                </a:ln>
                <a:gradFill>
                  <a:gsLst>
                    <a:gs pos="50000">
                      <a:schemeClr val="tx1"/>
                    </a:gs>
                    <a:gs pos="0">
                      <a:schemeClr val="tx1">
                        <a:lumMod val="25000"/>
                        <a:lumOff val="75000"/>
                      </a:schemeClr>
                    </a:gs>
                    <a:gs pos="100000">
                      <a:schemeClr val="tx1">
                        <a:lumMod val="85000"/>
                      </a:schemeClr>
                    </a:gs>
                  </a:gsLst>
                  <a:lin ang="5400000" scaled="1"/>
                </a:gradFill>
                <a:effectLst>
                  <a:outerShdw dist="38100" dir="2640000" algn="bl" rotWithShape="0">
                    <a:schemeClr val="tx2">
                      <a:lumMod val="75000"/>
                    </a:schemeClr>
                  </a:outerShdw>
                </a:effectLst>
              </a:rPr>
              <a:t>Author: Zezhao Guo (</a:t>
            </a:r>
            <a:r>
              <a:rPr lang="zh-CN" altLang="en-US" sz="2000">
                <a:ln w="12700">
                  <a:solidFill>
                    <a:schemeClr val="tx2">
                      <a:lumMod val="75000"/>
                    </a:schemeClr>
                  </a:solidFill>
                  <a:prstDash val="solid"/>
                </a:ln>
                <a:gradFill>
                  <a:gsLst>
                    <a:gs pos="50000">
                      <a:schemeClr val="tx1"/>
                    </a:gs>
                    <a:gs pos="0">
                      <a:schemeClr val="tx1">
                        <a:lumMod val="25000"/>
                        <a:lumOff val="75000"/>
                      </a:schemeClr>
                    </a:gs>
                    <a:gs pos="100000">
                      <a:schemeClr val="tx1">
                        <a:lumMod val="85000"/>
                      </a:schemeClr>
                    </a:gs>
                  </a:gsLst>
                  <a:lin ang="5400000" scaled="1"/>
                </a:gradFill>
                <a:effectLst>
                  <a:outerShdw dist="38100" dir="2640000" algn="bl" rotWithShape="0">
                    <a:schemeClr val="tx2">
                      <a:lumMod val="75000"/>
                    </a:schemeClr>
                  </a:outerShdw>
                </a:effectLst>
              </a:rPr>
              <a:t>郭泽钊</a:t>
            </a:r>
            <a:r>
              <a:rPr lang="en-US" altLang="zh-CN" sz="2000">
                <a:ln w="12700">
                  <a:solidFill>
                    <a:schemeClr val="tx2">
                      <a:lumMod val="75000"/>
                    </a:schemeClr>
                  </a:solidFill>
                  <a:prstDash val="solid"/>
                </a:ln>
                <a:gradFill>
                  <a:gsLst>
                    <a:gs pos="50000">
                      <a:schemeClr val="tx1"/>
                    </a:gs>
                    <a:gs pos="0">
                      <a:schemeClr val="tx1">
                        <a:lumMod val="25000"/>
                        <a:lumOff val="75000"/>
                      </a:schemeClr>
                    </a:gs>
                    <a:gs pos="100000">
                      <a:schemeClr val="tx1">
                        <a:lumMod val="85000"/>
                      </a:schemeClr>
                    </a:gs>
                  </a:gsLst>
                  <a:lin ang="5400000" scaled="1"/>
                </a:gradFill>
                <a:effectLst>
                  <a:outerShdw dist="38100" dir="2640000" algn="bl" rotWithShape="0">
                    <a:schemeClr val="tx2">
                      <a:lumMod val="75000"/>
                    </a:schemeClr>
                  </a:outerShdw>
                </a:effectLst>
              </a:rPr>
              <a:t>)</a:t>
            </a:r>
            <a:endParaRPr lang="en-US" altLang="zh-CN" sz="2000">
              <a:ln w="12700">
                <a:solidFill>
                  <a:schemeClr val="tx2">
                    <a:lumMod val="75000"/>
                  </a:schemeClr>
                </a:solidFill>
                <a:prstDash val="solid"/>
              </a:ln>
              <a:gradFill>
                <a:gsLst>
                  <a:gs pos="50000">
                    <a:schemeClr val="tx1"/>
                  </a:gs>
                  <a:gs pos="0">
                    <a:schemeClr val="tx1">
                      <a:lumMod val="25000"/>
                      <a:lumOff val="75000"/>
                    </a:schemeClr>
                  </a:gs>
                  <a:gs pos="100000">
                    <a:schemeClr val="tx1">
                      <a:lumMod val="85000"/>
                    </a:schemeClr>
                  </a:gs>
                </a:gsLst>
                <a:lin ang="5400000" scaled="1"/>
              </a:gradFill>
              <a:effectLst>
                <a:outerShdw dist="38100" dir="2640000" algn="bl" rotWithShape="0">
                  <a:schemeClr val="tx2">
                    <a:lumMod val="75000"/>
                  </a:scheme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74980" y="254635"/>
            <a:ext cx="11500485" cy="583565"/>
          </a:xfrm>
          <a:prstGeom prst="rect">
            <a:avLst/>
          </a:prstGeom>
          <a:noFill/>
        </p:spPr>
        <p:txBody>
          <a:bodyPr wrap="square" rtlCol="0">
            <a:spAutoFit/>
          </a:bodyPr>
          <a:p>
            <a:r>
              <a:rPr lang="en-US" altLang="zh-CN" sz="3200">
                <a:solidFill>
                  <a:schemeClr val="tx1"/>
                </a:solidFill>
                <a:effectLst>
                  <a:outerShdw blurRad="38100" dist="19050" dir="2700000" algn="tl" rotWithShape="0">
                    <a:schemeClr val="dk1">
                      <a:alpha val="40000"/>
                    </a:schemeClr>
                  </a:outerShdw>
                </a:effectLst>
              </a:rPr>
              <a:t>OCT Super-resolution Reconstruction: Backgrounds &amp; Challenges</a:t>
            </a:r>
            <a:endParaRPr lang="en-US" altLang="zh-CN" sz="3200">
              <a:solidFill>
                <a:schemeClr val="tx1"/>
              </a:solidFill>
              <a:effectLst>
                <a:outerShdw blurRad="38100" dist="19050" dir="2700000" algn="tl" rotWithShape="0">
                  <a:schemeClr val="dk1">
                    <a:alpha val="40000"/>
                  </a:schemeClr>
                </a:outerShdw>
              </a:effectLst>
            </a:endParaRPr>
          </a:p>
        </p:txBody>
      </p:sp>
      <p:sp>
        <p:nvSpPr>
          <p:cNvPr id="5" name="文本框 4"/>
          <p:cNvSpPr txBox="1"/>
          <p:nvPr/>
        </p:nvSpPr>
        <p:spPr>
          <a:xfrm>
            <a:off x="474980" y="894715"/>
            <a:ext cx="11224260" cy="1363345"/>
          </a:xfrm>
          <a:prstGeom prst="rect">
            <a:avLst/>
          </a:prstGeom>
          <a:noFill/>
        </p:spPr>
        <p:txBody>
          <a:bodyPr wrap="square" rtlCol="0">
            <a:noAutofit/>
          </a:bodyPr>
          <a:p>
            <a:pPr marL="285750" indent="-285750" algn="just">
              <a:buFont typeface="Arial" panose="020B0604020202020204" pitchFamily="34" charset="0"/>
              <a:buChar char="•"/>
            </a:pPr>
            <a:r>
              <a:rPr lang="en-US" altLang="zh-CN" sz="2400">
                <a:latin typeface="Times New Roman" panose="02020603050405020304" charset="0"/>
                <a:cs typeface="Times New Roman" panose="02020603050405020304" charset="0"/>
              </a:rPr>
              <a:t>Optical Coherence Tomography (OCT) is a non-invasive imaging technique widely used in medical diagnostics, especially ophthalmology.</a:t>
            </a:r>
            <a:endParaRPr lang="en-US" altLang="zh-CN" sz="24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altLang="zh-CN" sz="8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tLang="zh-CN" sz="2400">
                <a:latin typeface="Times New Roman" panose="02020603050405020304" charset="0"/>
                <a:cs typeface="Times New Roman" panose="02020603050405020304" charset="0"/>
              </a:rPr>
              <a:t>Due to its high imaging resolution, it allows for detailed visualization of retinal structures, enabling early detection and precise diagnosis.</a:t>
            </a:r>
            <a:endParaRPr lang="en-US" altLang="zh-CN" sz="24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altLang="zh-CN" sz="8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tLang="zh-CN" sz="2400">
                <a:latin typeface="Times New Roman" panose="02020603050405020304" charset="0"/>
                <a:cs typeface="Times New Roman" panose="02020603050405020304" charset="0"/>
              </a:rPr>
              <a:t>However, dense acquisition required for high resolution will decrease the imaging speed and thereby cause the discomfort of patients. Even worse, the longer acqusition time is likely to exacerbate eye motion, introducing artifacts into the image.</a:t>
            </a:r>
            <a:endParaRPr lang="en-US" altLang="zh-CN" sz="2400">
              <a:latin typeface="Times New Roman" panose="02020603050405020304" charset="0"/>
              <a:cs typeface="Times New Roman" panose="02020603050405020304" charset="0"/>
            </a:endParaRPr>
          </a:p>
        </p:txBody>
      </p:sp>
      <p:sp>
        <p:nvSpPr>
          <p:cNvPr id="6" name="文本框 5"/>
          <p:cNvSpPr txBox="1"/>
          <p:nvPr/>
        </p:nvSpPr>
        <p:spPr>
          <a:xfrm>
            <a:off x="474980" y="3797935"/>
            <a:ext cx="6096000" cy="583565"/>
          </a:xfrm>
          <a:prstGeom prst="rect">
            <a:avLst/>
          </a:prstGeom>
          <a:noFill/>
        </p:spPr>
        <p:txBody>
          <a:bodyPr wrap="square" rtlCol="0" anchor="t">
            <a:spAutoFit/>
          </a:bodyPr>
          <a:p>
            <a:r>
              <a:rPr lang="en-US" altLang="zh-CN" sz="3200">
                <a:effectLst>
                  <a:outerShdw blurRad="38100" dist="19050" dir="2700000" algn="tl" rotWithShape="0">
                    <a:schemeClr val="dk1">
                      <a:alpha val="40000"/>
                    </a:schemeClr>
                  </a:outerShdw>
                </a:effectLst>
                <a:sym typeface="+mn-ea"/>
              </a:rPr>
              <a:t>Solutions to the above issues</a:t>
            </a:r>
            <a:endParaRPr lang="en-US" altLang="zh-CN" sz="3200">
              <a:effectLst>
                <a:outerShdw blurRad="38100" dist="19050" dir="2700000" algn="tl" rotWithShape="0">
                  <a:schemeClr val="dk1">
                    <a:alpha val="40000"/>
                  </a:schemeClr>
                </a:outerShdw>
              </a:effectLst>
              <a:sym typeface="+mn-ea"/>
            </a:endParaRPr>
          </a:p>
        </p:txBody>
      </p:sp>
      <p:sp>
        <p:nvSpPr>
          <p:cNvPr id="7" name="文本框 6"/>
          <p:cNvSpPr txBox="1"/>
          <p:nvPr/>
        </p:nvSpPr>
        <p:spPr>
          <a:xfrm>
            <a:off x="474980" y="4457065"/>
            <a:ext cx="10699750" cy="1405890"/>
          </a:xfrm>
          <a:prstGeom prst="rect">
            <a:avLst/>
          </a:prstGeom>
          <a:noFill/>
        </p:spPr>
        <p:txBody>
          <a:bodyPr wrap="square" rtlCol="0">
            <a:noAutofit/>
          </a:bodyPr>
          <a:p>
            <a:pPr marL="285750" indent="-285750" algn="just">
              <a:buFont typeface="Arial" panose="020B0604020202020204" pitchFamily="34" charset="0"/>
              <a:buChar char="•"/>
            </a:pPr>
            <a:r>
              <a:rPr lang="en-US" altLang="zh-CN" sz="2400">
                <a:latin typeface="Times New Roman" panose="02020603050405020304" charset="0"/>
                <a:cs typeface="Times New Roman" panose="02020603050405020304" charset="0"/>
              </a:rPr>
              <a:t>Various traditional methods are proposed to improve the digital resolution of under-sampled images, such as bicubic interpolation, sparse representation, and compressive sensing, which tend to perform poorly at low sampling rate.</a:t>
            </a:r>
            <a:endParaRPr lang="en-US" altLang="zh-CN" sz="24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altLang="zh-CN" sz="8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tLang="zh-CN" sz="2400">
                <a:latin typeface="Times New Roman" panose="02020603050405020304" charset="0"/>
                <a:cs typeface="Times New Roman" panose="02020603050405020304" charset="0"/>
              </a:rPr>
              <a:t>With the rise of deep learning in recent years, neural networks can be leveraged to achieve superior performance compared to conventional methods.</a:t>
            </a:r>
            <a:endParaRPr lang="en-US" altLang="zh-CN" sz="24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F-Principle_one_dim"/>
          <p:cNvPicPr>
            <a:picLocks noChangeAspect="1"/>
          </p:cNvPicPr>
          <p:nvPr/>
        </p:nvPicPr>
        <p:blipFill>
          <a:blip r:embed="rId1"/>
          <a:stretch>
            <a:fillRect/>
          </a:stretch>
        </p:blipFill>
        <p:spPr>
          <a:xfrm>
            <a:off x="3226435" y="1219835"/>
            <a:ext cx="5739765" cy="3826510"/>
          </a:xfrm>
          <a:prstGeom prst="rect">
            <a:avLst/>
          </a:prstGeom>
        </p:spPr>
      </p:pic>
      <p:sp>
        <p:nvSpPr>
          <p:cNvPr id="11" name="文本框 10"/>
          <p:cNvSpPr txBox="1"/>
          <p:nvPr/>
        </p:nvSpPr>
        <p:spPr>
          <a:xfrm>
            <a:off x="781685" y="170180"/>
            <a:ext cx="10956290" cy="1198880"/>
          </a:xfrm>
          <a:prstGeom prst="rect">
            <a:avLst/>
          </a:prstGeom>
          <a:noFill/>
        </p:spPr>
        <p:txBody>
          <a:bodyPr wrap="square" rtlCol="0" anchor="t">
            <a:spAutoFit/>
          </a:bodyPr>
          <a:p>
            <a:pPr algn="ctr"/>
            <a:r>
              <a:rPr lang="en-US" altLang="zh-CN" sz="7200" b="1">
                <a:effectLst>
                  <a:outerShdw blurRad="38100" dist="19050" dir="2700000" algn="tl" rotWithShape="0">
                    <a:schemeClr val="dk1">
                      <a:alpha val="40000"/>
                    </a:schemeClr>
                  </a:outerShdw>
                </a:effectLst>
                <a:sym typeface="+mn-ea"/>
              </a:rPr>
              <a:t>Inspiration1: F-pricinple</a:t>
            </a:r>
            <a:endParaRPr lang="en-US" altLang="zh-CN" sz="7200" b="1">
              <a:effectLst>
                <a:outerShdw blurRad="38100" dist="19050" dir="2700000" algn="tl" rotWithShape="0">
                  <a:schemeClr val="dk1">
                    <a:alpha val="40000"/>
                  </a:schemeClr>
                </a:outerShdw>
              </a:effectLst>
              <a:sym typeface="+mn-ea"/>
            </a:endParaRPr>
          </a:p>
        </p:txBody>
      </p:sp>
      <p:sp>
        <p:nvSpPr>
          <p:cNvPr id="12" name="文本框 11"/>
          <p:cNvSpPr txBox="1"/>
          <p:nvPr/>
        </p:nvSpPr>
        <p:spPr>
          <a:xfrm>
            <a:off x="1516380" y="5046345"/>
            <a:ext cx="10864850" cy="46037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 Diagram of F-pricinple</a:t>
            </a:r>
            <a:r>
              <a:rPr lang="en-US" altLang="zh-CN" sz="2400" baseline="30000">
                <a:latin typeface="Times New Roman" panose="02020603050405020304" charset="0"/>
                <a:cs typeface="Times New Roman" panose="02020603050405020304" charset="0"/>
              </a:rPr>
              <a:t>[1]</a:t>
            </a:r>
            <a:r>
              <a:rPr lang="en-US" altLang="zh-CN" sz="2400">
                <a:latin typeface="Times New Roman" panose="02020603050405020304" charset="0"/>
                <a:cs typeface="Times New Roman" panose="02020603050405020304" charset="0"/>
              </a:rPr>
              <a:t> (Deep Nerual Network (DNN) prefers low frequency)</a:t>
            </a:r>
            <a:endParaRPr lang="en-US" altLang="zh-CN" sz="2400">
              <a:latin typeface="Times New Roman" panose="02020603050405020304" charset="0"/>
              <a:cs typeface="Times New Roman" panose="02020603050405020304" charset="0"/>
            </a:endParaRPr>
          </a:p>
        </p:txBody>
      </p:sp>
      <p:sp>
        <p:nvSpPr>
          <p:cNvPr id="2" name="文本框 1"/>
          <p:cNvSpPr txBox="1"/>
          <p:nvPr/>
        </p:nvSpPr>
        <p:spPr>
          <a:xfrm>
            <a:off x="4490085" y="6520815"/>
            <a:ext cx="9142730" cy="337185"/>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[1] John Xu, et al. Frequency principle: Fourier analysis sheds light on deep neural networks.</a:t>
            </a:r>
            <a:endParaRPr lang="en-US" altLang="zh-CN" sz="16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216853" y="71120"/>
            <a:ext cx="11757025" cy="1198880"/>
          </a:xfrm>
          <a:prstGeom prst="rect">
            <a:avLst/>
          </a:prstGeom>
          <a:noFill/>
          <a:ln>
            <a:noFill/>
          </a:ln>
        </p:spPr>
        <p:txBody>
          <a:bodyPr wrap="none" rtlCol="0" anchor="t">
            <a:spAutoFit/>
          </a:bodyPr>
          <a:p>
            <a:pPr algn="ctr"/>
            <a:r>
              <a:rPr lang="en-US" altLang="zh-CN" sz="7200" b="1">
                <a:solidFill>
                  <a:schemeClr val="tx1"/>
                </a:solidFill>
                <a:effectLst>
                  <a:outerShdw blurRad="38100" dist="19050" dir="2700000" algn="tl" rotWithShape="0">
                    <a:schemeClr val="dk1">
                      <a:alpha val="40000"/>
                    </a:schemeClr>
                  </a:outerShdw>
                </a:effectLst>
              </a:rPr>
              <a:t>Inspiration2: Unsharp masking</a:t>
            </a:r>
            <a:endParaRPr lang="en-US" altLang="zh-CN" sz="7200" b="1">
              <a:solidFill>
                <a:schemeClr val="tx1"/>
              </a:solidFill>
              <a:effectLst>
                <a:outerShdw blurRad="38100" dist="19050" dir="2700000" algn="tl" rotWithShape="0">
                  <a:schemeClr val="dk1">
                    <a:alpha val="40000"/>
                  </a:schemeClr>
                </a:outerShdw>
              </a:effectLst>
            </a:endParaRPr>
          </a:p>
        </p:txBody>
      </p:sp>
      <p:sp>
        <p:nvSpPr>
          <p:cNvPr id="38" name="文本框 37"/>
          <p:cNvSpPr txBox="1"/>
          <p:nvPr/>
        </p:nvSpPr>
        <p:spPr>
          <a:xfrm>
            <a:off x="3023235" y="4231005"/>
            <a:ext cx="7282815" cy="46037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Flow Diagram of Unsharp masking</a:t>
            </a:r>
            <a:r>
              <a:rPr lang="en-US" altLang="zh-CN" sz="2400" baseline="30000">
                <a:latin typeface="Times New Roman" panose="02020603050405020304" charset="0"/>
                <a:cs typeface="Times New Roman" panose="02020603050405020304" charset="0"/>
              </a:rPr>
              <a:t>[1]</a:t>
            </a:r>
            <a:r>
              <a:rPr lang="en-US" altLang="zh-CN" sz="2400">
                <a:latin typeface="Times New Roman" panose="02020603050405020304" charset="0"/>
                <a:cs typeface="Times New Roman" panose="02020603050405020304" charset="0"/>
              </a:rPr>
              <a:t> (USM).</a:t>
            </a:r>
            <a:endParaRPr lang="en-US" altLang="zh-CN" sz="2400">
              <a:latin typeface="Times New Roman" panose="02020603050405020304" charset="0"/>
              <a:cs typeface="Times New Roman" panose="02020603050405020304" charset="0"/>
            </a:endParaRPr>
          </a:p>
        </p:txBody>
      </p:sp>
      <p:grpSp>
        <p:nvGrpSpPr>
          <p:cNvPr id="3" name="组合 2"/>
          <p:cNvGrpSpPr/>
          <p:nvPr/>
        </p:nvGrpSpPr>
        <p:grpSpPr>
          <a:xfrm>
            <a:off x="432435" y="1424940"/>
            <a:ext cx="10830560" cy="2465705"/>
            <a:chOff x="681" y="2244"/>
            <a:chExt cx="17056" cy="3883"/>
          </a:xfrm>
        </p:grpSpPr>
        <p:sp>
          <p:nvSpPr>
            <p:cNvPr id="19" name="文本框 18"/>
            <p:cNvSpPr txBox="1"/>
            <p:nvPr/>
          </p:nvSpPr>
          <p:spPr>
            <a:xfrm>
              <a:off x="10090" y="2244"/>
              <a:ext cx="1621" cy="1113"/>
            </a:xfrm>
            <a:prstGeom prst="rect">
              <a:avLst/>
            </a:prstGeom>
            <a:noFill/>
          </p:spPr>
          <p:txBody>
            <a:bodyPr wrap="square" rtlCol="0">
              <a:spAutoFit/>
            </a:bodyPr>
            <a:p>
              <a:r>
                <a:rPr lang="en-US" altLang="zh-CN" sz="2000">
                  <a:latin typeface="Times New Roman" panose="02020603050405020304" charset="0"/>
                  <a:cs typeface="Times New Roman" panose="02020603050405020304" charset="0"/>
                </a:rPr>
                <a:t> Scaling</a:t>
              </a:r>
              <a:br>
                <a:rPr lang="en-US" altLang="zh-CN" sz="2000">
                  <a:latin typeface="Times New Roman" panose="02020603050405020304" charset="0"/>
                  <a:cs typeface="Times New Roman" panose="02020603050405020304" charset="0"/>
                </a:rPr>
              </a:br>
              <a:r>
                <a:rPr lang="en-US" altLang="zh-CN" sz="2000">
                  <a:latin typeface="Times New Roman" panose="02020603050405020304" charset="0"/>
                  <a:cs typeface="Times New Roman" panose="02020603050405020304" charset="0"/>
                </a:rPr>
                <a:t> factor</a:t>
              </a:r>
              <a:endParaRPr lang="en-US" altLang="zh-CN" sz="2000">
                <a:latin typeface="Times New Roman" panose="02020603050405020304" charset="0"/>
                <a:cs typeface="Times New Roman" panose="02020603050405020304" charset="0"/>
              </a:endParaRPr>
            </a:p>
          </p:txBody>
        </p:sp>
        <p:grpSp>
          <p:nvGrpSpPr>
            <p:cNvPr id="2" name="组合 1"/>
            <p:cNvGrpSpPr/>
            <p:nvPr/>
          </p:nvGrpSpPr>
          <p:grpSpPr>
            <a:xfrm>
              <a:off x="681" y="2721"/>
              <a:ext cx="17056" cy="3406"/>
              <a:chOff x="681" y="2721"/>
              <a:chExt cx="17056" cy="3406"/>
            </a:xfrm>
          </p:grpSpPr>
          <p:sp>
            <p:nvSpPr>
              <p:cNvPr id="5" name="文本框 4"/>
              <p:cNvSpPr txBox="1"/>
              <p:nvPr/>
            </p:nvSpPr>
            <p:spPr>
              <a:xfrm>
                <a:off x="681" y="3970"/>
                <a:ext cx="1830" cy="1566"/>
              </a:xfrm>
              <a:prstGeom prst="rect">
                <a:avLst/>
              </a:prstGeom>
              <a:noFill/>
            </p:spPr>
            <p:txBody>
              <a:bodyPr wrap="square" rtlCol="0">
                <a:noAutofit/>
              </a:bodyPr>
              <a:p>
                <a:r>
                  <a:rPr lang="en-US" altLang="zh-CN" sz="2000">
                    <a:latin typeface="Times New Roman" panose="02020603050405020304" charset="0"/>
                    <a:cs typeface="Times New Roman" panose="02020603050405020304" charset="0"/>
                  </a:rPr>
                  <a:t>Input </a:t>
                </a:r>
                <a:br>
                  <a:rPr lang="en-US" altLang="zh-CN" sz="2000">
                    <a:latin typeface="Times New Roman" panose="02020603050405020304" charset="0"/>
                    <a:cs typeface="Times New Roman" panose="02020603050405020304" charset="0"/>
                  </a:rPr>
                </a:br>
                <a:r>
                  <a:rPr lang="en-US" altLang="zh-CN" sz="2000">
                    <a:latin typeface="Times New Roman" panose="02020603050405020304" charset="0"/>
                    <a:cs typeface="Times New Roman" panose="02020603050405020304" charset="0"/>
                  </a:rPr>
                  <a:t>Image</a:t>
                </a:r>
                <a:endParaRPr lang="en-US" altLang="zh-CN" sz="2000">
                  <a:latin typeface="Times New Roman" panose="02020603050405020304" charset="0"/>
                  <a:cs typeface="Times New Roman" panose="02020603050405020304" charset="0"/>
                </a:endParaRPr>
              </a:p>
            </p:txBody>
          </p:sp>
          <p:cxnSp>
            <p:nvCxnSpPr>
              <p:cNvPr id="6" name="直接箭头连接符 5"/>
              <p:cNvCxnSpPr/>
              <p:nvPr/>
            </p:nvCxnSpPr>
            <p:spPr>
              <a:xfrm>
                <a:off x="1983" y="4747"/>
                <a:ext cx="15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8" name="圆角矩形 7"/>
              <p:cNvSpPr/>
              <p:nvPr/>
            </p:nvSpPr>
            <p:spPr>
              <a:xfrm>
                <a:off x="3500" y="4208"/>
                <a:ext cx="2381" cy="1086"/>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ltLang="zh-CN" sz="2000">
                    <a:latin typeface="Times New Roman" panose="02020603050405020304" charset="0"/>
                    <a:cs typeface="Times New Roman" panose="02020603050405020304" charset="0"/>
                  </a:rPr>
                  <a:t>Smoothing</a:t>
                </a:r>
                <a:endParaRPr lang="en-US" altLang="zh-CN" sz="2000">
                  <a:latin typeface="Times New Roman" panose="02020603050405020304" charset="0"/>
                  <a:cs typeface="Times New Roman" panose="02020603050405020304" charset="0"/>
                </a:endParaRPr>
              </a:p>
            </p:txBody>
          </p:sp>
          <p:cxnSp>
            <p:nvCxnSpPr>
              <p:cNvPr id="10" name="直接箭头连接符 9"/>
              <p:cNvCxnSpPr/>
              <p:nvPr/>
            </p:nvCxnSpPr>
            <p:spPr>
              <a:xfrm>
                <a:off x="5865" y="4737"/>
                <a:ext cx="1517"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12" name="流程图: 联系 11"/>
              <p:cNvSpPr/>
              <p:nvPr/>
            </p:nvSpPr>
            <p:spPr>
              <a:xfrm>
                <a:off x="7382" y="4360"/>
                <a:ext cx="671" cy="753"/>
              </a:xfrm>
              <a:prstGeom prst="flowChartConnector">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cxnSp>
            <p:nvCxnSpPr>
              <p:cNvPr id="15" name="直接连接符 14"/>
              <p:cNvCxnSpPr>
                <a:stCxn id="12" idx="2"/>
                <a:endCxn id="12" idx="6"/>
              </p:cNvCxnSpPr>
              <p:nvPr/>
            </p:nvCxnSpPr>
            <p:spPr>
              <a:xfrm>
                <a:off x="7382" y="4737"/>
                <a:ext cx="671" cy="0"/>
              </a:xfrm>
              <a:prstGeom prst="line">
                <a:avLst/>
              </a:prstGeom>
              <a:ln>
                <a:solidFill>
                  <a:schemeClr val="bg1"/>
                </a:solidFill>
              </a:ln>
            </p:spPr>
            <p:style>
              <a:lnRef idx="3">
                <a:schemeClr val="accent1"/>
              </a:lnRef>
              <a:fillRef idx="0">
                <a:srgbClr val="FFFFFF"/>
              </a:fillRef>
              <a:effectRef idx="0">
                <a:srgbClr val="FFFFFF"/>
              </a:effectRef>
              <a:fontRef idx="minor">
                <a:schemeClr val="tx1"/>
              </a:fontRef>
            </p:style>
          </p:cxnSp>
          <p:cxnSp>
            <p:nvCxnSpPr>
              <p:cNvPr id="16" name="直接箭头连接符 15"/>
              <p:cNvCxnSpPr>
                <a:stCxn id="12" idx="6"/>
              </p:cNvCxnSpPr>
              <p:nvPr/>
            </p:nvCxnSpPr>
            <p:spPr>
              <a:xfrm>
                <a:off x="8053" y="4737"/>
                <a:ext cx="2402" cy="1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17" name="文本框 16"/>
              <p:cNvSpPr txBox="1"/>
              <p:nvPr/>
            </p:nvSpPr>
            <p:spPr>
              <a:xfrm>
                <a:off x="8053" y="3507"/>
                <a:ext cx="1850" cy="1113"/>
              </a:xfrm>
              <a:prstGeom prst="rect">
                <a:avLst/>
              </a:prstGeom>
              <a:noFill/>
            </p:spPr>
            <p:txBody>
              <a:bodyPr wrap="square" rtlCol="0">
                <a:spAutoFit/>
              </a:bodyPr>
              <a:p>
                <a:r>
                  <a:rPr lang="en-US" altLang="zh-CN" sz="2000">
                    <a:latin typeface="Times New Roman" panose="02020603050405020304" charset="0"/>
                    <a:cs typeface="Times New Roman" panose="02020603050405020304" charset="0"/>
                  </a:rPr>
                  <a:t>Residual</a:t>
                </a:r>
                <a:br>
                  <a:rPr lang="en-US" altLang="zh-CN" sz="2000">
                    <a:latin typeface="Times New Roman" panose="02020603050405020304" charset="0"/>
                    <a:cs typeface="Times New Roman" panose="02020603050405020304" charset="0"/>
                  </a:rPr>
                </a:br>
                <a:r>
                  <a:rPr lang="en-US" altLang="zh-CN" sz="2000">
                    <a:latin typeface="Times New Roman" panose="02020603050405020304" charset="0"/>
                    <a:cs typeface="Times New Roman" panose="02020603050405020304" charset="0"/>
                  </a:rPr>
                  <a:t>Image</a:t>
                </a:r>
                <a:endParaRPr lang="en-US" altLang="zh-CN" sz="2000">
                  <a:latin typeface="Times New Roman" panose="02020603050405020304" charset="0"/>
                  <a:cs typeface="Times New Roman" panose="02020603050405020304" charset="0"/>
                </a:endParaRPr>
              </a:p>
            </p:txBody>
          </p:sp>
          <p:sp>
            <p:nvSpPr>
              <p:cNvPr id="18" name="流程图: 汇总连接 17"/>
              <p:cNvSpPr/>
              <p:nvPr/>
            </p:nvSpPr>
            <p:spPr>
              <a:xfrm>
                <a:off x="10506" y="4360"/>
                <a:ext cx="789" cy="753"/>
              </a:xfrm>
              <a:prstGeom prst="flowChartSummingJunction">
                <a:avLst/>
              </a:prstGeom>
            </p:spPr>
            <p:style>
              <a:lnRef idx="2">
                <a:schemeClr val="lt1"/>
              </a:lnRef>
              <a:fillRef idx="1">
                <a:schemeClr val="accent1"/>
              </a:fillRef>
              <a:effectRef idx="1">
                <a:schemeClr val="accent1"/>
              </a:effectRef>
              <a:fontRef idx="minor">
                <a:schemeClr val="lt1"/>
              </a:fontRef>
            </p:style>
            <p:txBody>
              <a:bodyPr rtlCol="0" anchor="ctr"/>
              <a:p>
                <a:pPr algn="ctr"/>
                <a:endParaRPr lang="zh-CN" altLang="en-US"/>
              </a:p>
            </p:txBody>
          </p:sp>
          <p:cxnSp>
            <p:nvCxnSpPr>
              <p:cNvPr id="20" name="直接箭头连接符 19"/>
              <p:cNvCxnSpPr>
                <a:endCxn id="18" idx="0"/>
              </p:cNvCxnSpPr>
              <p:nvPr/>
            </p:nvCxnSpPr>
            <p:spPr>
              <a:xfrm>
                <a:off x="10901" y="3346"/>
                <a:ext cx="0" cy="1014"/>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4" name="直接连接符 23"/>
              <p:cNvCxnSpPr/>
              <p:nvPr/>
            </p:nvCxnSpPr>
            <p:spPr>
              <a:xfrm flipV="1">
                <a:off x="2816" y="3584"/>
                <a:ext cx="0" cy="1153"/>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25" name="直接连接符 24"/>
              <p:cNvCxnSpPr/>
              <p:nvPr/>
            </p:nvCxnSpPr>
            <p:spPr>
              <a:xfrm>
                <a:off x="2816" y="3584"/>
                <a:ext cx="4902" cy="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26" name="直接箭头连接符 25"/>
              <p:cNvCxnSpPr>
                <a:endCxn id="12" idx="0"/>
              </p:cNvCxnSpPr>
              <p:nvPr/>
            </p:nvCxnSpPr>
            <p:spPr>
              <a:xfrm>
                <a:off x="7718" y="3584"/>
                <a:ext cx="0" cy="776"/>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7" name="直接连接符 26"/>
              <p:cNvCxnSpPr/>
              <p:nvPr/>
            </p:nvCxnSpPr>
            <p:spPr>
              <a:xfrm>
                <a:off x="2816" y="4684"/>
                <a:ext cx="0" cy="1443"/>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28" name="直接连接符 27"/>
              <p:cNvCxnSpPr/>
              <p:nvPr/>
            </p:nvCxnSpPr>
            <p:spPr>
              <a:xfrm>
                <a:off x="2801" y="6127"/>
                <a:ext cx="9974" cy="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29" name="直接箭头连接符 28"/>
              <p:cNvCxnSpPr/>
              <p:nvPr/>
            </p:nvCxnSpPr>
            <p:spPr>
              <a:xfrm>
                <a:off x="10849" y="4747"/>
                <a:ext cx="1532" cy="1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30" name="流程图: 或者 29"/>
              <p:cNvSpPr/>
              <p:nvPr/>
            </p:nvSpPr>
            <p:spPr>
              <a:xfrm>
                <a:off x="12381" y="4360"/>
                <a:ext cx="788" cy="753"/>
              </a:xfrm>
              <a:prstGeom prst="flowChartOr">
                <a:avLst/>
              </a:prstGeom>
            </p:spPr>
            <p:style>
              <a:lnRef idx="2">
                <a:schemeClr val="lt1"/>
              </a:lnRef>
              <a:fillRef idx="1">
                <a:schemeClr val="accent1"/>
              </a:fillRef>
              <a:effectRef idx="1">
                <a:schemeClr val="accent1"/>
              </a:effectRef>
              <a:fontRef idx="minor">
                <a:schemeClr val="lt1"/>
              </a:fontRef>
            </p:style>
            <p:txBody>
              <a:bodyPr rtlCol="0" anchor="ctr"/>
              <a:p>
                <a:pPr algn="ctr"/>
                <a:endParaRPr lang="zh-CN" altLang="en-US"/>
              </a:p>
            </p:txBody>
          </p:sp>
          <p:cxnSp>
            <p:nvCxnSpPr>
              <p:cNvPr id="31" name="直接箭头连接符 30"/>
              <p:cNvCxnSpPr/>
              <p:nvPr/>
            </p:nvCxnSpPr>
            <p:spPr>
              <a:xfrm flipV="1">
                <a:off x="12775" y="5113"/>
                <a:ext cx="0" cy="100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2" name="直接箭头连接符 31"/>
              <p:cNvCxnSpPr>
                <a:stCxn id="30" idx="6"/>
              </p:cNvCxnSpPr>
              <p:nvPr/>
            </p:nvCxnSpPr>
            <p:spPr>
              <a:xfrm>
                <a:off x="13169" y="4737"/>
                <a:ext cx="1473"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33" name="文本框 32"/>
              <p:cNvSpPr txBox="1"/>
              <p:nvPr/>
            </p:nvSpPr>
            <p:spPr>
              <a:xfrm>
                <a:off x="14613" y="4000"/>
                <a:ext cx="3124" cy="1113"/>
              </a:xfrm>
              <a:prstGeom prst="rect">
                <a:avLst/>
              </a:prstGeom>
              <a:noFill/>
            </p:spPr>
            <p:txBody>
              <a:bodyPr wrap="square" rtlCol="0">
                <a:spAutoFit/>
              </a:bodyPr>
              <a:p>
                <a:r>
                  <a:rPr lang="en-US" altLang="zh-CN" sz="2000">
                    <a:latin typeface="Times New Roman" panose="02020603050405020304" charset="0"/>
                    <a:cs typeface="Times New Roman" panose="02020603050405020304" charset="0"/>
                  </a:rPr>
                  <a:t>Output (Sharpen)</a:t>
                </a:r>
                <a:br>
                  <a:rPr lang="en-US" altLang="zh-CN" sz="2000">
                    <a:latin typeface="Times New Roman" panose="02020603050405020304" charset="0"/>
                    <a:cs typeface="Times New Roman" panose="02020603050405020304" charset="0"/>
                  </a:rPr>
                </a:br>
                <a:r>
                  <a:rPr lang="en-US" altLang="zh-CN" sz="2000">
                    <a:latin typeface="Times New Roman" panose="02020603050405020304" charset="0"/>
                    <a:cs typeface="Times New Roman" panose="02020603050405020304" charset="0"/>
                  </a:rPr>
                  <a:t>Image</a:t>
                </a:r>
                <a:endParaRPr lang="en-US" altLang="zh-CN" sz="2000">
                  <a:latin typeface="Times New Roman" panose="02020603050405020304" charset="0"/>
                  <a:cs typeface="Times New Roman" panose="02020603050405020304" charset="0"/>
                </a:endParaRPr>
              </a:p>
            </p:txBody>
          </p:sp>
          <p:sp>
            <p:nvSpPr>
              <p:cNvPr id="39" name="圆角矩形 38"/>
              <p:cNvSpPr/>
              <p:nvPr/>
            </p:nvSpPr>
            <p:spPr>
              <a:xfrm>
                <a:off x="2593" y="3306"/>
                <a:ext cx="7310" cy="2230"/>
              </a:xfrm>
              <a:prstGeom prst="roundRect">
                <a:avLst/>
              </a:prstGeom>
              <a:ln w="6350" cap="flat" cmpd="sng" algn="ctr">
                <a:solidFill>
                  <a:schemeClr val="accent2"/>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0" name="文本框 39"/>
              <p:cNvSpPr txBox="1"/>
              <p:nvPr/>
            </p:nvSpPr>
            <p:spPr>
              <a:xfrm>
                <a:off x="5196" y="2721"/>
                <a:ext cx="3422" cy="628"/>
              </a:xfrm>
              <a:prstGeom prst="rect">
                <a:avLst/>
              </a:prstGeom>
              <a:noFill/>
            </p:spPr>
            <p:txBody>
              <a:bodyPr wrap="square" rtlCol="0">
                <a:spAutoFit/>
              </a:bodyPr>
              <a:p>
                <a:r>
                  <a:rPr lang="en-US" altLang="zh-CN" sz="2000">
                    <a:latin typeface="Times New Roman" panose="02020603050405020304" charset="0"/>
                    <a:cs typeface="Times New Roman" panose="02020603050405020304" charset="0"/>
                  </a:rPr>
                  <a:t>Decompose</a:t>
                </a:r>
                <a:endParaRPr lang="en-US" altLang="zh-CN" sz="2000">
                  <a:latin typeface="Times New Roman" panose="02020603050405020304" charset="0"/>
                  <a:cs typeface="Times New Roman" panose="02020603050405020304" charset="0"/>
                </a:endParaRPr>
              </a:p>
            </p:txBody>
          </p:sp>
        </p:grpSp>
      </p:grpSp>
      <p:sp>
        <p:nvSpPr>
          <p:cNvPr id="7" name="文本框 6"/>
          <p:cNvSpPr txBox="1"/>
          <p:nvPr/>
        </p:nvSpPr>
        <p:spPr>
          <a:xfrm>
            <a:off x="7191375" y="6511290"/>
            <a:ext cx="8829040" cy="337185"/>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[1] Deng Guang. A generalized unsharp masking algorithm.</a:t>
            </a:r>
            <a:endParaRPr lang="en-US" altLang="zh-CN" sz="16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42310" y="6167755"/>
            <a:ext cx="5951855" cy="929640"/>
          </a:xfrm>
        </p:spPr>
        <p:txBody>
          <a:bodyPr/>
          <a:p>
            <a:r>
              <a:rPr lang="zh-CN" altLang="en-US" sz="2000">
                <a:latin typeface="Times New Roman" panose="02020603050405020304" charset="0"/>
                <a:cs typeface="Times New Roman" panose="02020603050405020304" charset="0"/>
              </a:rPr>
              <a:t> </a:t>
            </a:r>
            <a:r>
              <a:rPr lang="zh-CN" altLang="en-US" sz="2800">
                <a:latin typeface="Times New Roman" panose="02020603050405020304" charset="0"/>
                <a:cs typeface="Times New Roman" panose="02020603050405020304" charset="0"/>
              </a:rPr>
              <a:t>Framework of the proposed HASPN.</a:t>
            </a:r>
            <a:endParaRPr lang="zh-CN" altLang="en-US" sz="2800">
              <a:latin typeface="Times New Roman" panose="02020603050405020304" charset="0"/>
              <a:cs typeface="Times New Roman" panose="02020603050405020304" charset="0"/>
            </a:endParaRPr>
          </a:p>
        </p:txBody>
      </p:sp>
      <p:pic>
        <p:nvPicPr>
          <p:cNvPr id="4" name="内容占位符 3" descr="图片3"/>
          <p:cNvPicPr>
            <a:picLocks noChangeAspect="1"/>
          </p:cNvPicPr>
          <p:nvPr>
            <p:ph idx="1"/>
          </p:nvPr>
        </p:nvPicPr>
        <p:blipFill>
          <a:blip r:embed="rId1"/>
          <a:stretch>
            <a:fillRect/>
          </a:stretch>
        </p:blipFill>
        <p:spPr>
          <a:xfrm>
            <a:off x="1946910" y="539115"/>
            <a:ext cx="8655685" cy="5780405"/>
          </a:xfrm>
          <a:prstGeom prst="rect">
            <a:avLst/>
          </a:prstGeom>
        </p:spPr>
      </p:pic>
      <p:sp>
        <p:nvSpPr>
          <p:cNvPr id="3" name="文本框 2"/>
          <p:cNvSpPr txBox="1"/>
          <p:nvPr/>
        </p:nvSpPr>
        <p:spPr>
          <a:xfrm>
            <a:off x="-133350" y="0"/>
            <a:ext cx="12816205" cy="460375"/>
          </a:xfrm>
          <a:prstGeom prst="rect">
            <a:avLst/>
          </a:prstGeom>
          <a:noFill/>
        </p:spPr>
        <p:txBody>
          <a:bodyPr wrap="square" rtlCol="0" anchor="t">
            <a:spAutoFit/>
          </a:bodyPr>
          <a:p>
            <a:r>
              <a:rPr lang="en-US" altLang="zh-CN" sz="2400" b="1">
                <a:ln w="15875">
                  <a:solidFill>
                    <a:schemeClr val="accent1"/>
                  </a:solidFill>
                </a:ln>
                <a:solidFill>
                  <a:schemeClr val="tx1"/>
                </a:solidFill>
                <a:effectLst/>
                <a:latin typeface="Times New Roman" panose="02020603050405020304" charset="0"/>
                <a:cs typeface="Times New Roman" panose="02020603050405020304" charset="0"/>
                <a:sym typeface="+mn-ea"/>
              </a:rPr>
              <a:t>Hybrid attention structure preserving network for under-sampled OCT images reconstruction</a:t>
            </a:r>
            <a:endParaRPr lang="en-US" altLang="zh-CN" sz="2400" b="1">
              <a:ln w="15875">
                <a:solidFill>
                  <a:schemeClr val="accent1"/>
                </a:solidFill>
              </a:ln>
              <a:solidFill>
                <a:schemeClr val="tx1"/>
              </a:solidFill>
              <a:effectLst/>
              <a:latin typeface="Times New Roman" panose="02020603050405020304" charset="0"/>
              <a:cs typeface="Times New Roman" panose="02020603050405020304" charset="0"/>
              <a:sym typeface="+mn-ea"/>
            </a:endParaRPr>
          </a:p>
        </p:txBody>
      </p:sp>
      <p:sp>
        <p:nvSpPr>
          <p:cNvPr id="10" name="文本框 9"/>
          <p:cNvSpPr txBox="1"/>
          <p:nvPr/>
        </p:nvSpPr>
        <p:spPr>
          <a:xfrm>
            <a:off x="7636510" y="1729105"/>
            <a:ext cx="1133475" cy="292735"/>
          </a:xfrm>
          <a:prstGeom prst="rect">
            <a:avLst/>
          </a:prstGeom>
          <a:noFill/>
        </p:spPr>
        <p:txBody>
          <a:bodyPr wrap="square" rtlCol="0">
            <a:noAutofit/>
          </a:bodyPr>
          <a:p>
            <a:r>
              <a:rPr lang="en-US" altLang="zh-CN" sz="1600"/>
              <a:t>SR</a:t>
            </a:r>
            <a:r>
              <a:rPr lang="en-US" altLang="en-US" sz="1600"/>
              <a:t>ᶜᵒᵃ</a:t>
            </a:r>
            <a:r>
              <a:rPr lang="en-US" altLang="en-US" sz="1600"/>
              <a:t>ʳˢ</a:t>
            </a:r>
            <a:r>
              <a:rPr lang="en-US" altLang="en-US" sz="1600"/>
              <a:t>ᵉ</a:t>
            </a:r>
            <a:endParaRPr lang="en-US" altLang="en-US" sz="1600"/>
          </a:p>
        </p:txBody>
      </p:sp>
      <p:sp>
        <p:nvSpPr>
          <p:cNvPr id="11" name="文本框 10"/>
          <p:cNvSpPr txBox="1"/>
          <p:nvPr/>
        </p:nvSpPr>
        <p:spPr>
          <a:xfrm>
            <a:off x="7636510" y="3393440"/>
            <a:ext cx="1152525" cy="337185"/>
          </a:xfrm>
          <a:prstGeom prst="rect">
            <a:avLst/>
          </a:prstGeom>
          <a:noFill/>
        </p:spPr>
        <p:txBody>
          <a:bodyPr wrap="square" rtlCol="0">
            <a:spAutoFit/>
          </a:bodyPr>
          <a:p>
            <a:r>
              <a:rPr lang="en-US" altLang="zh-CN" sz="1600"/>
              <a:t>SR</a:t>
            </a:r>
            <a:r>
              <a:rPr lang="en-US" altLang="en-US" sz="1600"/>
              <a:t>ᵗᵉ</a:t>
            </a:r>
            <a:r>
              <a:rPr lang="en-US" altLang="en-US" sz="1600"/>
              <a:t>ˣ</a:t>
            </a:r>
            <a:r>
              <a:rPr lang="en-US" altLang="en-US" sz="1600"/>
              <a:t>ᵗᵘ</a:t>
            </a:r>
            <a:r>
              <a:rPr lang="en-US" altLang="en-US" sz="1600"/>
              <a:t>ʳ</a:t>
            </a:r>
            <a:r>
              <a:rPr lang="en-US" altLang="en-US" sz="1600"/>
              <a:t>ᵉ</a:t>
            </a:r>
            <a:endParaRPr lang="en-US" altLang="en-US" sz="1600"/>
          </a:p>
        </p:txBody>
      </p:sp>
      <p:sp>
        <p:nvSpPr>
          <p:cNvPr id="12" name="圆角矩形 11"/>
          <p:cNvSpPr/>
          <p:nvPr/>
        </p:nvSpPr>
        <p:spPr>
          <a:xfrm>
            <a:off x="7469505" y="537210"/>
            <a:ext cx="1102360" cy="1502410"/>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圆角矩形 12"/>
          <p:cNvSpPr/>
          <p:nvPr/>
        </p:nvSpPr>
        <p:spPr>
          <a:xfrm>
            <a:off x="7456805" y="2166620"/>
            <a:ext cx="1115060" cy="1502410"/>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圆角矩形 13"/>
          <p:cNvSpPr/>
          <p:nvPr/>
        </p:nvSpPr>
        <p:spPr>
          <a:xfrm>
            <a:off x="9407525" y="1334770"/>
            <a:ext cx="1114425" cy="1502410"/>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nvSpPr>
        <p:spPr>
          <a:xfrm>
            <a:off x="9751060" y="2468880"/>
            <a:ext cx="1067435" cy="368300"/>
          </a:xfrm>
          <a:prstGeom prst="rect">
            <a:avLst/>
          </a:prstGeom>
          <a:noFill/>
        </p:spPr>
        <p:txBody>
          <a:bodyPr wrap="square" rtlCol="0">
            <a:spAutoFit/>
          </a:bodyPr>
          <a:p>
            <a:r>
              <a:rPr lang="en-US" altLang="zh-CN"/>
              <a:t>SR</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25550" y="5229860"/>
            <a:ext cx="10515600" cy="1325563"/>
          </a:xfrm>
        </p:spPr>
        <p:txBody>
          <a:bodyPr>
            <a:normAutofit/>
          </a:bodyPr>
          <a:p>
            <a:pPr algn="l">
              <a:lnSpc>
                <a:spcPct val="80000"/>
              </a:lnSpc>
            </a:pPr>
            <a:r>
              <a:rPr lang="zh-CN" altLang="en-US" sz="2220">
                <a:latin typeface="Times New Roman" panose="02020603050405020304" charset="0"/>
                <a:cs typeface="Times New Roman" panose="02020603050405020304" charset="0"/>
              </a:rPr>
              <a:t>Hybrid attention mechanism in HASPN. (a) Modified ESA, where Conv-N represents a N</a:t>
            </a:r>
            <a:r>
              <a:rPr lang="zh-CN" altLang="en-US" sz="2220">
                <a:latin typeface="Times New Roman" panose="02020603050405020304" charset="0"/>
                <a:cs typeface="Times New Roman" panose="02020603050405020304" charset="0"/>
                <a:sym typeface="+mn-ea"/>
              </a:rPr>
              <a:t>×</a:t>
            </a:r>
            <a:r>
              <a:rPr lang="zh-CN" altLang="en-US" sz="2220">
                <a:latin typeface="Times New Roman" panose="02020603050405020304" charset="0"/>
                <a:cs typeface="Times New Roman" panose="02020603050405020304" charset="0"/>
              </a:rPr>
              <a:t>N convolutional layer. (b) ADCCA, where N-DConv (k×k, i</a:t>
            </a:r>
            <a:r>
              <a:rPr lang="zh-CN" altLang="en-US" sz="2220">
                <a:latin typeface="Times New Roman" panose="02020603050405020304" charset="0"/>
                <a:cs typeface="Times New Roman" panose="02020603050405020304" charset="0"/>
                <a:sym typeface="+mn-ea"/>
              </a:rPr>
              <a:t>×</a:t>
            </a:r>
            <a:r>
              <a:rPr lang="zh-CN" altLang="en-US" sz="2220">
                <a:latin typeface="Times New Roman" panose="02020603050405020304" charset="0"/>
                <a:cs typeface="Times New Roman" panose="02020603050405020304" charset="0"/>
              </a:rPr>
              <a:t>o) denotes a kxk convolutional layer with a dilation factor of N, input channel of i, and output channel</a:t>
            </a:r>
            <a:r>
              <a:rPr lang="en-US" altLang="zh-CN" sz="2220">
                <a:latin typeface="Times New Roman" panose="02020603050405020304" charset="0"/>
                <a:cs typeface="Times New Roman" panose="02020603050405020304" charset="0"/>
              </a:rPr>
              <a:t> of o.</a:t>
            </a:r>
            <a:r>
              <a:rPr lang="zh-CN" altLang="en-US" sz="2220">
                <a:latin typeface="Times New Roman" panose="02020603050405020304" charset="0"/>
                <a:cs typeface="Times New Roman" panose="02020603050405020304" charset="0"/>
              </a:rPr>
              <a:t> </a:t>
            </a:r>
            <a:endParaRPr lang="zh-CN" altLang="en-US" sz="2220">
              <a:latin typeface="Times New Roman" panose="02020603050405020304" charset="0"/>
              <a:cs typeface="Times New Roman" panose="02020603050405020304" charset="0"/>
            </a:endParaRPr>
          </a:p>
        </p:txBody>
      </p:sp>
      <p:pic>
        <p:nvPicPr>
          <p:cNvPr id="4" name="内容占位符 3" descr="图片2"/>
          <p:cNvPicPr>
            <a:picLocks noChangeAspect="1"/>
          </p:cNvPicPr>
          <p:nvPr>
            <p:ph idx="1"/>
          </p:nvPr>
        </p:nvPicPr>
        <p:blipFill>
          <a:blip r:embed="rId1"/>
          <a:stretch>
            <a:fillRect/>
          </a:stretch>
        </p:blipFill>
        <p:spPr>
          <a:xfrm>
            <a:off x="2774950" y="43815"/>
            <a:ext cx="7167245" cy="5185410"/>
          </a:xfrm>
          <a:prstGeom prst="rect">
            <a:avLst/>
          </a:prstGeom>
        </p:spPr>
      </p:pic>
      <p:sp>
        <p:nvSpPr>
          <p:cNvPr id="3" name="矩形标注 2"/>
          <p:cNvSpPr/>
          <p:nvPr/>
        </p:nvSpPr>
        <p:spPr>
          <a:xfrm>
            <a:off x="688340" y="518160"/>
            <a:ext cx="2096135" cy="478155"/>
          </a:xfrm>
          <a:prstGeom prst="wedgeRectCallout">
            <a:avLst>
              <a:gd name="adj1" fmla="val 98500"/>
              <a:gd name="adj2" fmla="val 64873"/>
            </a:avLst>
          </a:prstGeom>
        </p:spPr>
        <p:style>
          <a:lnRef idx="2">
            <a:schemeClr val="accent1"/>
          </a:lnRef>
          <a:fillRef idx="0">
            <a:srgbClr val="FFFFFF"/>
          </a:fillRef>
          <a:effectRef idx="0">
            <a:srgbClr val="FFFFFF"/>
          </a:effectRef>
          <a:fontRef idx="minor">
            <a:schemeClr val="tx1"/>
          </a:fontRef>
        </p:style>
        <p:txBody>
          <a:bodyPr rtlCol="0" anchor="ctr"/>
          <a:p>
            <a:pPr algn="ctr"/>
            <a:r>
              <a:rPr lang="en-US" altLang="zh-CN"/>
              <a:t>Reduce the channel and spatial size</a:t>
            </a:r>
            <a:endParaRPr lang="en-US" altLang="zh-CN"/>
          </a:p>
        </p:txBody>
      </p:sp>
      <p:sp>
        <p:nvSpPr>
          <p:cNvPr id="6" name="矩形标注 5"/>
          <p:cNvSpPr/>
          <p:nvPr/>
        </p:nvSpPr>
        <p:spPr>
          <a:xfrm>
            <a:off x="706120" y="1359535"/>
            <a:ext cx="2084705" cy="530225"/>
          </a:xfrm>
          <a:prstGeom prst="wedgeRectCallout">
            <a:avLst>
              <a:gd name="adj1" fmla="val 83749"/>
              <a:gd name="adj2" fmla="val 37784"/>
            </a:avLst>
          </a:prstGeom>
        </p:spPr>
        <p:style>
          <a:lnRef idx="2">
            <a:schemeClr val="accent1"/>
          </a:lnRef>
          <a:fillRef idx="0">
            <a:srgbClr val="FFFFFF"/>
          </a:fillRef>
          <a:effectRef idx="0">
            <a:srgbClr val="FFFFFF"/>
          </a:effectRef>
          <a:fontRef idx="minor">
            <a:schemeClr val="tx1"/>
          </a:fontRef>
        </p:style>
        <p:txBody>
          <a:bodyPr rtlCol="0" anchor="ctr"/>
          <a:p>
            <a:pPr algn="ctr"/>
            <a:r>
              <a:rPr lang="en-US" altLang="zh-CN"/>
              <a:t>7x7 stride of 3 max pooling</a:t>
            </a:r>
            <a:endParaRPr lang="en-US" altLang="zh-CN"/>
          </a:p>
        </p:txBody>
      </p:sp>
      <p:sp>
        <p:nvSpPr>
          <p:cNvPr id="7" name="矩形标注 6"/>
          <p:cNvSpPr/>
          <p:nvPr/>
        </p:nvSpPr>
        <p:spPr>
          <a:xfrm>
            <a:off x="706120" y="3123565"/>
            <a:ext cx="2078355" cy="516890"/>
          </a:xfrm>
          <a:prstGeom prst="wedgeRectCallout">
            <a:avLst>
              <a:gd name="adj1" fmla="val 91093"/>
              <a:gd name="adj2" fmla="val -44226"/>
            </a:avLst>
          </a:prstGeom>
        </p:spPr>
        <p:style>
          <a:lnRef idx="2">
            <a:schemeClr val="accent1"/>
          </a:lnRef>
          <a:fillRef idx="0">
            <a:srgbClr val="FFFFFF"/>
          </a:fillRef>
          <a:effectRef idx="0">
            <a:srgbClr val="FFFFFF"/>
          </a:effectRef>
          <a:fontRef idx="minor">
            <a:schemeClr val="tx1"/>
          </a:fontRef>
        </p:style>
        <p:txBody>
          <a:bodyPr rtlCol="0" anchor="ctr"/>
          <a:p>
            <a:pPr algn="ctr"/>
            <a:r>
              <a:rPr lang="en-US" altLang="zh-CN"/>
              <a:t>Recover the spatial and channel size</a:t>
            </a:r>
            <a:endParaRPr lang="en-US" altLang="zh-CN"/>
          </a:p>
        </p:txBody>
      </p:sp>
      <p:sp>
        <p:nvSpPr>
          <p:cNvPr id="8" name="矩形标注 7"/>
          <p:cNvSpPr/>
          <p:nvPr/>
        </p:nvSpPr>
        <p:spPr>
          <a:xfrm>
            <a:off x="706120" y="2275205"/>
            <a:ext cx="2068195" cy="368935"/>
          </a:xfrm>
          <a:prstGeom prst="wedgeRectCallout">
            <a:avLst>
              <a:gd name="adj1" fmla="val 85032"/>
              <a:gd name="adj2" fmla="val -30034"/>
            </a:avLst>
          </a:prstGeom>
        </p:spPr>
        <p:style>
          <a:lnRef idx="2">
            <a:schemeClr val="accent1"/>
          </a:lnRef>
          <a:fillRef idx="0">
            <a:srgbClr val="FFFFFF"/>
          </a:fillRef>
          <a:effectRef idx="0">
            <a:srgbClr val="FFFFFF"/>
          </a:effectRef>
          <a:fontRef idx="minor">
            <a:schemeClr val="tx1"/>
          </a:fontRef>
        </p:style>
        <p:txBody>
          <a:bodyPr rtlCol="0" anchor="ctr"/>
          <a:p>
            <a:pPr algn="ctr"/>
            <a:r>
              <a:rPr lang="en-US" altLang="zh-CN"/>
              <a:t>Feature extraction</a:t>
            </a:r>
            <a:endParaRPr lang="en-US" altLang="zh-CN"/>
          </a:p>
        </p:txBody>
      </p:sp>
      <p:sp>
        <p:nvSpPr>
          <p:cNvPr id="11" name="文本框 10"/>
          <p:cNvSpPr txBox="1"/>
          <p:nvPr/>
        </p:nvSpPr>
        <p:spPr>
          <a:xfrm>
            <a:off x="5078730" y="1773555"/>
            <a:ext cx="4328795" cy="1396365"/>
          </a:xfrm>
          <a:prstGeom prst="rect">
            <a:avLst/>
          </a:prstGeom>
          <a:noFill/>
          <a:ln w="19050">
            <a:solidFill>
              <a:schemeClr val="accent5">
                <a:lumMod val="60000"/>
                <a:lumOff val="40000"/>
              </a:schemeClr>
            </a:solidFill>
            <a:prstDash val="sysDash"/>
          </a:ln>
        </p:spPr>
        <p:txBody>
          <a:bodyPr wrap="square" rtlCol="0">
            <a:noAutofit/>
          </a:bodyPr>
          <a:p>
            <a:endParaRPr lang="zh-CN" altLang="en-US">
              <a:ln w="57150">
                <a:solidFill>
                  <a:schemeClr val="tx2"/>
                </a:solidFill>
              </a:ln>
            </a:endParaRPr>
          </a:p>
        </p:txBody>
      </p:sp>
      <p:sp>
        <p:nvSpPr>
          <p:cNvPr id="12" name="矩形标注 11"/>
          <p:cNvSpPr/>
          <p:nvPr/>
        </p:nvSpPr>
        <p:spPr>
          <a:xfrm>
            <a:off x="9939020" y="2138045"/>
            <a:ext cx="1802130" cy="369570"/>
          </a:xfrm>
          <a:prstGeom prst="wedgeRectCallout">
            <a:avLst>
              <a:gd name="adj1" fmla="val -76215"/>
              <a:gd name="adj2" fmla="val 33848"/>
            </a:avLst>
          </a:prstGeom>
        </p:spPr>
        <p:style>
          <a:lnRef idx="2">
            <a:schemeClr val="accent1"/>
          </a:lnRef>
          <a:fillRef idx="0">
            <a:srgbClr val="FFFFFF"/>
          </a:fillRef>
          <a:effectRef idx="0">
            <a:srgbClr val="FFFFFF"/>
          </a:effectRef>
          <a:fontRef idx="minor">
            <a:schemeClr val="tx1"/>
          </a:fontRef>
        </p:style>
        <p:txBody>
          <a:bodyPr rtlCol="0" anchor="ctr"/>
          <a:p>
            <a:pPr algn="ctr"/>
            <a:r>
              <a:rPr lang="en-US" altLang="zh-CN"/>
              <a:t>Excitation</a:t>
            </a:r>
            <a:endParaRPr lang="en-US" altLang="zh-CN"/>
          </a:p>
        </p:txBody>
      </p:sp>
      <p:sp>
        <p:nvSpPr>
          <p:cNvPr id="13" name="文本框 12"/>
          <p:cNvSpPr txBox="1"/>
          <p:nvPr/>
        </p:nvSpPr>
        <p:spPr>
          <a:xfrm>
            <a:off x="5071745" y="1270000"/>
            <a:ext cx="4324985" cy="476885"/>
          </a:xfrm>
          <a:prstGeom prst="rect">
            <a:avLst/>
          </a:prstGeom>
          <a:noFill/>
          <a:ln w="19050">
            <a:solidFill>
              <a:srgbClr val="C53AFD"/>
            </a:solidFill>
            <a:prstDash val="sysDash"/>
          </a:ln>
        </p:spPr>
        <p:txBody>
          <a:bodyPr wrap="square" rtlCol="0">
            <a:noAutofit/>
          </a:bodyPr>
          <a:p>
            <a:endParaRPr lang="zh-CN" altLang="en-US"/>
          </a:p>
        </p:txBody>
      </p:sp>
      <p:sp>
        <p:nvSpPr>
          <p:cNvPr id="14" name="矩形标注 13"/>
          <p:cNvSpPr/>
          <p:nvPr/>
        </p:nvSpPr>
        <p:spPr>
          <a:xfrm>
            <a:off x="9942195" y="973455"/>
            <a:ext cx="1800225" cy="369570"/>
          </a:xfrm>
          <a:prstGeom prst="wedgeRectCallout">
            <a:avLst>
              <a:gd name="adj1" fmla="val -78649"/>
              <a:gd name="adj2" fmla="val 102061"/>
            </a:avLst>
          </a:prstGeom>
        </p:spPr>
        <p:style>
          <a:lnRef idx="2">
            <a:schemeClr val="accent1"/>
          </a:lnRef>
          <a:fillRef idx="0">
            <a:srgbClr val="FFFFFF"/>
          </a:fillRef>
          <a:effectRef idx="0">
            <a:srgbClr val="FFFFFF"/>
          </a:effectRef>
          <a:fontRef idx="minor">
            <a:schemeClr val="tx1"/>
          </a:fontRef>
        </p:style>
        <p:txBody>
          <a:bodyPr rtlCol="0" anchor="ctr"/>
          <a:p>
            <a:pPr algn="ctr"/>
            <a:r>
              <a:rPr lang="en-US" altLang="zh-CN"/>
              <a:t>Squeeze</a:t>
            </a:r>
            <a:endParaRPr lang="en-US" altLang="zh-CN"/>
          </a:p>
        </p:txBody>
      </p:sp>
      <p:sp>
        <p:nvSpPr>
          <p:cNvPr id="5" name="矩形标注 4"/>
          <p:cNvSpPr/>
          <p:nvPr/>
        </p:nvSpPr>
        <p:spPr>
          <a:xfrm>
            <a:off x="212090" y="3923665"/>
            <a:ext cx="2562225" cy="1263650"/>
          </a:xfrm>
          <a:prstGeom prst="wedgeRectCallout">
            <a:avLst>
              <a:gd name="adj1" fmla="val 81177"/>
              <a:gd name="adj2" fmla="val 40904"/>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ltLang="zh-CN" sz="1400"/>
              <a:t>The difference between ESA &amp; Self-attention:</a:t>
            </a:r>
            <a:br>
              <a:rPr lang="en-US" altLang="zh-CN" sz="1400"/>
            </a:br>
            <a:r>
              <a:rPr lang="en-US" altLang="zh-CN" sz="1400"/>
              <a:t>1.ESA: first-order Spatial Attention</a:t>
            </a:r>
            <a:endParaRPr lang="en-US" altLang="zh-CN" sz="1400"/>
          </a:p>
          <a:p>
            <a:pPr algn="ctr"/>
            <a:r>
              <a:rPr lang="en-US" altLang="zh-CN" sz="1400"/>
              <a:t>2.Self-attention: second-order Spatial Attention</a:t>
            </a:r>
            <a:endParaRPr lang="en-US" altLang="zh-CN"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276090"/>
            <a:ext cx="10515600" cy="1325563"/>
          </a:xfrm>
        </p:spPr>
        <p:txBody>
          <a:bodyPr>
            <a:normAutofit/>
          </a:bodyPr>
          <a:p>
            <a:r>
              <a:rPr lang="zh-CN" altLang="en-US" sz="2220"/>
              <a:t> </a:t>
            </a:r>
            <a:r>
              <a:rPr lang="zh-CN" altLang="en-US" sz="2220">
                <a:latin typeface="Times New Roman" panose="02020603050405020304" charset="0"/>
                <a:cs typeface="Times New Roman" panose="02020603050405020304" charset="0"/>
              </a:rPr>
              <a:t>Visualization of feature maps. (a) </a:t>
            </a:r>
            <a:r>
              <a:rPr lang="en-US" altLang="zh-CN" sz="2220">
                <a:latin typeface="Times New Roman" panose="02020603050405020304" charset="0"/>
                <a:cs typeface="Times New Roman" panose="02020603050405020304" charset="0"/>
              </a:rPr>
              <a:t>The input feature map of ESA</a:t>
            </a:r>
            <a:r>
              <a:rPr lang="zh-CN" altLang="en-US" sz="2220">
                <a:latin typeface="Times New Roman" panose="02020603050405020304" charset="0"/>
                <a:cs typeface="Times New Roman" panose="02020603050405020304" charset="0"/>
              </a:rPr>
              <a:t>. (b) </a:t>
            </a:r>
            <a:r>
              <a:rPr lang="en-US" altLang="zh-CN" sz="2220">
                <a:latin typeface="Times New Roman" panose="02020603050405020304" charset="0"/>
                <a:cs typeface="Times New Roman" panose="02020603050405020304" charset="0"/>
              </a:rPr>
              <a:t>The output feature map of ESA</a:t>
            </a:r>
            <a:r>
              <a:rPr lang="zh-CN" altLang="en-US" sz="2220">
                <a:latin typeface="Times New Roman" panose="02020603050405020304" charset="0"/>
                <a:cs typeface="Times New Roman" panose="02020603050405020304" charset="0"/>
              </a:rPr>
              <a:t>.</a:t>
            </a:r>
            <a:endParaRPr lang="zh-CN" altLang="en-US" sz="2220">
              <a:latin typeface="Times New Roman" panose="02020603050405020304" charset="0"/>
              <a:cs typeface="Times New Roman" panose="02020603050405020304" charset="0"/>
            </a:endParaRPr>
          </a:p>
        </p:txBody>
      </p:sp>
      <p:pic>
        <p:nvPicPr>
          <p:cNvPr id="17" name="图片 5" descr="feature_map_2109"/>
          <p:cNvPicPr>
            <a:picLocks noChangeAspect="1"/>
          </p:cNvPicPr>
          <p:nvPr/>
        </p:nvPicPr>
        <p:blipFill>
          <a:blip r:embed="rId1"/>
          <a:stretch>
            <a:fillRect/>
          </a:stretch>
        </p:blipFill>
        <p:spPr>
          <a:xfrm>
            <a:off x="6378575" y="1323975"/>
            <a:ext cx="3112770" cy="3114040"/>
          </a:xfrm>
          <a:prstGeom prst="rect">
            <a:avLst/>
          </a:prstGeom>
        </p:spPr>
      </p:pic>
      <p:pic>
        <p:nvPicPr>
          <p:cNvPr id="18" name="图片 4" descr="feature_map_2109"/>
          <p:cNvPicPr>
            <a:picLocks noChangeAspect="1"/>
          </p:cNvPicPr>
          <p:nvPr/>
        </p:nvPicPr>
        <p:blipFill>
          <a:blip r:embed="rId2"/>
          <a:stretch>
            <a:fillRect/>
          </a:stretch>
        </p:blipFill>
        <p:spPr>
          <a:xfrm>
            <a:off x="2313305" y="1323975"/>
            <a:ext cx="3112770" cy="3114040"/>
          </a:xfrm>
          <a:prstGeom prst="rect">
            <a:avLst/>
          </a:prstGeom>
        </p:spPr>
      </p:pic>
      <p:sp>
        <p:nvSpPr>
          <p:cNvPr id="19" name="矩形 9" descr="7b0a2020202022776f7264617274223a2022220a7d0a"/>
          <p:cNvSpPr/>
          <p:nvPr/>
        </p:nvSpPr>
        <p:spPr>
          <a:xfrm>
            <a:off x="2323465" y="1322070"/>
            <a:ext cx="746760" cy="82740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2000" b="1" kern="100">
                <a:solidFill>
                  <a:srgbClr val="FFFFFF"/>
                </a:solidFill>
                <a:effectLst>
                  <a:glow>
                    <a:srgbClr val="000000"/>
                  </a:glow>
                  <a:outerShdw blurRad="38100" dist="19050" dir="2700000" algn="tl">
                    <a:srgbClr val="000000">
                      <a:alpha val="40000"/>
                    </a:srgbClr>
                  </a:outerShdw>
                  <a:reflection stA="0" endPos="0" fadeDir="0" sx="0" sy="0"/>
                </a:effectLst>
                <a:latin typeface="Times New Roman" panose="02020603050405020304"/>
                <a:ea typeface="汉仪大黑简" panose="02010600000101010101" charset="-122"/>
                <a:cs typeface="Times New Roman" panose="02020603050405020304"/>
                <a:sym typeface="Times New Roman" panose="02020603050405020304"/>
              </a:rPr>
              <a:t>(a)</a:t>
            </a:r>
            <a:endParaRPr lang="en-US" altLang="zh-CN" sz="2000" b="1" kern="100">
              <a:solidFill>
                <a:srgbClr val="FFFFFF"/>
              </a:solidFill>
              <a:effectLst>
                <a:glow>
                  <a:srgbClr val="000000"/>
                </a:glow>
                <a:outerShdw blurRad="38100" dist="19050" dir="2700000" algn="tl">
                  <a:srgbClr val="000000">
                    <a:alpha val="40000"/>
                  </a:srgbClr>
                </a:outerShdw>
                <a:reflection stA="0" endPos="0" fadeDir="0" sx="0" sy="0"/>
              </a:effectLst>
              <a:latin typeface="Times New Roman" panose="02020603050405020304"/>
              <a:ea typeface="汉仪大黑简" panose="02010600000101010101" charset="-122"/>
              <a:cs typeface="Times New Roman" panose="02020603050405020304"/>
              <a:sym typeface="Times New Roman" panose="02020603050405020304"/>
            </a:endParaRPr>
          </a:p>
        </p:txBody>
      </p:sp>
      <p:sp>
        <p:nvSpPr>
          <p:cNvPr id="20" name="矩形 10" descr="7b0a2020202022776f7264617274223a2022220a7d0a"/>
          <p:cNvSpPr/>
          <p:nvPr/>
        </p:nvSpPr>
        <p:spPr>
          <a:xfrm>
            <a:off x="6379210" y="1323340"/>
            <a:ext cx="746760" cy="82740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2000" b="1" kern="100">
                <a:solidFill>
                  <a:srgbClr val="FFFFFF"/>
                </a:solidFill>
                <a:effectLst>
                  <a:glow>
                    <a:srgbClr val="000000"/>
                  </a:glow>
                  <a:outerShdw blurRad="38100" dist="19050" dir="2700000" algn="tl">
                    <a:srgbClr val="000000">
                      <a:alpha val="40000"/>
                    </a:srgbClr>
                  </a:outerShdw>
                  <a:reflection stA="0" endPos="0" fadeDir="0" sx="0" sy="0"/>
                </a:effectLst>
                <a:latin typeface="Times New Roman" panose="02020603050405020304"/>
                <a:ea typeface="汉仪大黑简" panose="02010600000101010101" charset="-122"/>
                <a:cs typeface="Times New Roman" panose="02020603050405020304"/>
                <a:sym typeface="Times New Roman" panose="02020603050405020304"/>
              </a:rPr>
              <a:t>(b</a:t>
            </a:r>
            <a:r>
              <a:rPr lang="en-US" altLang="zh-CN" sz="2000" b="1" kern="100">
                <a:solidFill>
                  <a:srgbClr val="FFFFFF"/>
                </a:solidFill>
                <a:effectLst>
                  <a:glow>
                    <a:srgbClr val="000000"/>
                  </a:glow>
                  <a:outerShdw blurRad="38100" dist="19050" dir="2700000" algn="tl">
                    <a:srgbClr val="000000">
                      <a:alpha val="40000"/>
                    </a:srgbClr>
                  </a:outerShdw>
                  <a:reflection stA="0" endPos="0" fadeDir="0" sx="0" sy="0"/>
                </a:effectLst>
                <a:latin typeface="Times New Roman" panose="02020603050405020304"/>
                <a:ea typeface="汉仪大黑简" panose="02010600000101010101" charset="-122"/>
                <a:cs typeface="Times New Roman" panose="02020603050405020304"/>
                <a:sym typeface="Times New Roman" panose="02020603050405020304"/>
              </a:rPr>
              <a:t>)</a:t>
            </a:r>
            <a:endParaRPr lang="en-US" altLang="zh-CN" sz="2000" b="1" kern="100">
              <a:solidFill>
                <a:srgbClr val="FFFFFF"/>
              </a:solidFill>
              <a:effectLst>
                <a:glow>
                  <a:srgbClr val="000000"/>
                </a:glow>
                <a:outerShdw blurRad="38100" dist="19050" dir="2700000" algn="tl">
                  <a:srgbClr val="000000">
                    <a:alpha val="40000"/>
                  </a:srgbClr>
                </a:outerShdw>
                <a:reflection stA="0" endPos="0" fadeDir="0" sx="0" sy="0"/>
              </a:effectLst>
              <a:latin typeface="Times New Roman" panose="02020603050405020304"/>
              <a:ea typeface="汉仪大黑简" panose="02010600000101010101" charset="-122"/>
              <a:cs typeface="Times New Roman" panose="02020603050405020304"/>
              <a:sym typeface="Times New Roman" panose="02020603050405020304"/>
            </a:endParaRPr>
          </a:p>
        </p:txBody>
      </p:sp>
      <p:sp>
        <p:nvSpPr>
          <p:cNvPr id="7" name="左箭头 6"/>
          <p:cNvSpPr/>
          <p:nvPr/>
        </p:nvSpPr>
        <p:spPr>
          <a:xfrm rot="12960000">
            <a:off x="3090486" y="3135554"/>
            <a:ext cx="453390" cy="250825"/>
          </a:xfrm>
          <a:prstGeom prst="leftArrow">
            <a:avLst/>
          </a:prstGeom>
          <a:solidFill>
            <a:schemeClr val="accent6">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左箭头 7"/>
          <p:cNvSpPr/>
          <p:nvPr/>
        </p:nvSpPr>
        <p:spPr>
          <a:xfrm rot="12960000">
            <a:off x="7155756" y="3135554"/>
            <a:ext cx="453390" cy="250825"/>
          </a:xfrm>
          <a:prstGeom prst="leftArrow">
            <a:avLst/>
          </a:prstGeom>
          <a:solidFill>
            <a:schemeClr val="accent6">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左箭头 10"/>
          <p:cNvSpPr/>
          <p:nvPr/>
        </p:nvSpPr>
        <p:spPr>
          <a:xfrm rot="9120000">
            <a:off x="3812836" y="3766737"/>
            <a:ext cx="453390" cy="250825"/>
          </a:xfrm>
          <a:prstGeom prst="leftArrow">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左箭头 11"/>
          <p:cNvSpPr/>
          <p:nvPr/>
        </p:nvSpPr>
        <p:spPr>
          <a:xfrm rot="9120000">
            <a:off x="7878106" y="3766737"/>
            <a:ext cx="453390" cy="250825"/>
          </a:xfrm>
          <a:prstGeom prst="leftArrow">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4119880" y="452755"/>
            <a:ext cx="3559175" cy="5701665"/>
            <a:chOff x="6103" y="576"/>
            <a:chExt cx="5605" cy="8979"/>
          </a:xfrm>
        </p:grpSpPr>
        <p:graphicFrame>
          <p:nvGraphicFramePr>
            <p:cNvPr id="14" name="对象 -2147482616"/>
            <p:cNvGraphicFramePr>
              <a:graphicFrameLocks noChangeAspect="1"/>
            </p:cNvGraphicFramePr>
            <p:nvPr>
              <p:custDataLst>
                <p:tags r:id="rId1"/>
              </p:custDataLst>
            </p:nvPr>
          </p:nvGraphicFramePr>
          <p:xfrm>
            <a:off x="6519" y="576"/>
            <a:ext cx="4771" cy="764"/>
          </p:xfrm>
          <a:graphic>
            <a:graphicData uri="http://schemas.openxmlformats.org/presentationml/2006/ole">
              <mc:AlternateContent xmlns:mc="http://schemas.openxmlformats.org/markup-compatibility/2006">
                <mc:Choice xmlns:v="urn:schemas-microsoft-com:vml" Requires="v">
                  <p:oleObj spid="_x0000_s15" name="" r:id="rId2" imgW="1066800" imgH="241300" progId="Equation.DSMT4">
                    <p:embed/>
                  </p:oleObj>
                </mc:Choice>
                <mc:Fallback>
                  <p:oleObj name="" r:id="rId2" imgW="1066800" imgH="241300" progId="Equation.DSMT4">
                    <p:embed/>
                    <p:pic>
                      <p:nvPicPr>
                        <p:cNvPr id="0" name="图片 8"/>
                        <p:cNvPicPr/>
                        <p:nvPr/>
                      </p:nvPicPr>
                      <p:blipFill>
                        <a:blip r:embed="rId3"/>
                        <a:stretch>
                          <a:fillRect/>
                        </a:stretch>
                      </p:blipFill>
                      <p:spPr>
                        <a:xfrm>
                          <a:off x="6519" y="576"/>
                          <a:ext cx="4771" cy="764"/>
                        </a:xfrm>
                        <a:prstGeom prst="rect">
                          <a:avLst/>
                        </a:prstGeom>
                        <a:noFill/>
                        <a:ln w="38100">
                          <a:noFill/>
                          <a:miter/>
                        </a:ln>
                      </p:spPr>
                    </p:pic>
                  </p:oleObj>
                </mc:Fallback>
              </mc:AlternateContent>
            </a:graphicData>
          </a:graphic>
        </p:graphicFrame>
        <p:graphicFrame>
          <p:nvGraphicFramePr>
            <p:cNvPr id="18" name="对象 -2147482614"/>
            <p:cNvGraphicFramePr>
              <a:graphicFrameLocks noChangeAspect="1"/>
            </p:cNvGraphicFramePr>
            <p:nvPr>
              <p:custDataLst>
                <p:tags r:id="rId4"/>
              </p:custDataLst>
            </p:nvPr>
          </p:nvGraphicFramePr>
          <p:xfrm>
            <a:off x="6585" y="2472"/>
            <a:ext cx="4640" cy="1116"/>
          </p:xfrm>
          <a:graphic>
            <a:graphicData uri="http://schemas.openxmlformats.org/presentationml/2006/ole">
              <mc:AlternateContent xmlns:mc="http://schemas.openxmlformats.org/markup-compatibility/2006">
                <mc:Choice xmlns:v="urn:schemas-microsoft-com:vml" Requires="v">
                  <p:oleObj spid="_x0000_s19" name="" r:id="rId5" imgW="1473200" imgH="431800" progId="Equation.DSMT4">
                    <p:embed/>
                  </p:oleObj>
                </mc:Choice>
                <mc:Fallback>
                  <p:oleObj name="" r:id="rId5" imgW="1473200" imgH="431800" progId="Equation.DSMT4">
                    <p:embed/>
                    <p:pic>
                      <p:nvPicPr>
                        <p:cNvPr id="0" name="图片 10"/>
                        <p:cNvPicPr/>
                        <p:nvPr/>
                      </p:nvPicPr>
                      <p:blipFill>
                        <a:blip r:embed="rId6"/>
                        <a:stretch>
                          <a:fillRect/>
                        </a:stretch>
                      </p:blipFill>
                      <p:spPr>
                        <a:xfrm>
                          <a:off x="6585" y="2472"/>
                          <a:ext cx="4640" cy="1116"/>
                        </a:xfrm>
                        <a:prstGeom prst="rect">
                          <a:avLst/>
                        </a:prstGeom>
                        <a:noFill/>
                        <a:ln w="38100">
                          <a:noFill/>
                          <a:miter/>
                        </a:ln>
                      </p:spPr>
                    </p:pic>
                  </p:oleObj>
                </mc:Fallback>
              </mc:AlternateContent>
            </a:graphicData>
          </a:graphic>
        </p:graphicFrame>
        <p:graphicFrame>
          <p:nvGraphicFramePr>
            <p:cNvPr id="20" name="对象 -2147482613"/>
            <p:cNvGraphicFramePr>
              <a:graphicFrameLocks noChangeAspect="1"/>
            </p:cNvGraphicFramePr>
            <p:nvPr>
              <p:custDataLst>
                <p:tags r:id="rId7"/>
              </p:custDataLst>
            </p:nvPr>
          </p:nvGraphicFramePr>
          <p:xfrm>
            <a:off x="6474" y="3697"/>
            <a:ext cx="4862" cy="1011"/>
          </p:xfrm>
          <a:graphic>
            <a:graphicData uri="http://schemas.openxmlformats.org/presentationml/2006/ole">
              <mc:AlternateContent xmlns:mc="http://schemas.openxmlformats.org/markup-compatibility/2006">
                <mc:Choice xmlns:v="urn:schemas-microsoft-com:vml" Requires="v">
                  <p:oleObj spid="_x0000_s21" name="" r:id="rId8" imgW="2095500" imgH="431800" progId="Equation.DSMT4">
                    <p:embed/>
                  </p:oleObj>
                </mc:Choice>
                <mc:Fallback>
                  <p:oleObj name="" r:id="rId8" imgW="2095500" imgH="431800" progId="Equation.DSMT4">
                    <p:embed/>
                    <p:pic>
                      <p:nvPicPr>
                        <p:cNvPr id="0" name="图片 11"/>
                        <p:cNvPicPr/>
                        <p:nvPr/>
                      </p:nvPicPr>
                      <p:blipFill>
                        <a:blip r:embed="rId9"/>
                        <a:stretch>
                          <a:fillRect/>
                        </a:stretch>
                      </p:blipFill>
                      <p:spPr>
                        <a:xfrm>
                          <a:off x="6474" y="3697"/>
                          <a:ext cx="4862" cy="1011"/>
                        </a:xfrm>
                        <a:prstGeom prst="rect">
                          <a:avLst/>
                        </a:prstGeom>
                        <a:noFill/>
                        <a:ln w="38100">
                          <a:noFill/>
                          <a:miter/>
                        </a:ln>
                      </p:spPr>
                    </p:pic>
                  </p:oleObj>
                </mc:Fallback>
              </mc:AlternateContent>
            </a:graphicData>
          </a:graphic>
        </p:graphicFrame>
        <p:graphicFrame>
          <p:nvGraphicFramePr>
            <p:cNvPr id="22" name="对象 -2147482612"/>
            <p:cNvGraphicFramePr>
              <a:graphicFrameLocks noChangeAspect="1"/>
            </p:cNvGraphicFramePr>
            <p:nvPr>
              <p:custDataLst>
                <p:tags r:id="rId10"/>
              </p:custDataLst>
            </p:nvPr>
          </p:nvGraphicFramePr>
          <p:xfrm>
            <a:off x="6433" y="4938"/>
            <a:ext cx="4944" cy="973"/>
          </p:xfrm>
          <a:graphic>
            <a:graphicData uri="http://schemas.openxmlformats.org/presentationml/2006/ole">
              <mc:AlternateContent xmlns:mc="http://schemas.openxmlformats.org/markup-compatibility/2006">
                <mc:Choice xmlns:v="urn:schemas-microsoft-com:vml" Requires="v">
                  <p:oleObj spid="_x0000_s23" name="" r:id="rId11" imgW="1676400" imgH="431800" progId="Equation.DSMT4">
                    <p:embed/>
                  </p:oleObj>
                </mc:Choice>
                <mc:Fallback>
                  <p:oleObj name="" r:id="rId11" imgW="1676400" imgH="431800" progId="Equation.DSMT4">
                    <p:embed/>
                    <p:pic>
                      <p:nvPicPr>
                        <p:cNvPr id="0" name="图片 12"/>
                        <p:cNvPicPr/>
                        <p:nvPr/>
                      </p:nvPicPr>
                      <p:blipFill>
                        <a:blip r:embed="rId12"/>
                        <a:stretch>
                          <a:fillRect/>
                        </a:stretch>
                      </p:blipFill>
                      <p:spPr>
                        <a:xfrm>
                          <a:off x="6433" y="4938"/>
                          <a:ext cx="4944" cy="973"/>
                        </a:xfrm>
                        <a:prstGeom prst="rect">
                          <a:avLst/>
                        </a:prstGeom>
                        <a:noFill/>
                        <a:ln w="38100">
                          <a:noFill/>
                          <a:miter/>
                        </a:ln>
                      </p:spPr>
                    </p:pic>
                  </p:oleObj>
                </mc:Fallback>
              </mc:AlternateContent>
            </a:graphicData>
          </a:graphic>
        </p:graphicFrame>
        <p:graphicFrame>
          <p:nvGraphicFramePr>
            <p:cNvPr id="24" name="对象 -2147482607"/>
            <p:cNvGraphicFramePr>
              <a:graphicFrameLocks noChangeAspect="1"/>
            </p:cNvGraphicFramePr>
            <p:nvPr>
              <p:custDataLst>
                <p:tags r:id="rId13"/>
              </p:custDataLst>
            </p:nvPr>
          </p:nvGraphicFramePr>
          <p:xfrm>
            <a:off x="6103" y="5869"/>
            <a:ext cx="5605" cy="1598"/>
          </p:xfrm>
          <a:graphic>
            <a:graphicData uri="http://schemas.openxmlformats.org/presentationml/2006/ole">
              <mc:AlternateContent xmlns:mc="http://schemas.openxmlformats.org/markup-compatibility/2006">
                <mc:Choice xmlns:v="urn:schemas-microsoft-com:vml" Requires="v">
                  <p:oleObj spid="_x0000_s25" name="" r:id="rId14" imgW="2501900" imgH="711200" progId="Equation.KSEE3">
                    <p:embed/>
                  </p:oleObj>
                </mc:Choice>
                <mc:Fallback>
                  <p:oleObj name="" r:id="rId14" imgW="2501900" imgH="711200" progId="Equation.KSEE3">
                    <p:embed/>
                    <p:pic>
                      <p:nvPicPr>
                        <p:cNvPr id="0" name="图片 13"/>
                        <p:cNvPicPr/>
                        <p:nvPr/>
                      </p:nvPicPr>
                      <p:blipFill>
                        <a:blip r:embed="rId15"/>
                        <a:stretch>
                          <a:fillRect/>
                        </a:stretch>
                      </p:blipFill>
                      <p:spPr>
                        <a:xfrm>
                          <a:off x="6103" y="5869"/>
                          <a:ext cx="5605" cy="1598"/>
                        </a:xfrm>
                        <a:prstGeom prst="rect">
                          <a:avLst/>
                        </a:prstGeom>
                        <a:noFill/>
                        <a:ln w="38100">
                          <a:noFill/>
                          <a:miter/>
                        </a:ln>
                      </p:spPr>
                    </p:pic>
                  </p:oleObj>
                </mc:Fallback>
              </mc:AlternateContent>
            </a:graphicData>
          </a:graphic>
        </p:graphicFrame>
        <p:graphicFrame>
          <p:nvGraphicFramePr>
            <p:cNvPr id="26" name="对象 -2147482610"/>
            <p:cNvGraphicFramePr>
              <a:graphicFrameLocks noChangeAspect="1"/>
            </p:cNvGraphicFramePr>
            <p:nvPr>
              <p:custDataLst>
                <p:tags r:id="rId16"/>
              </p:custDataLst>
            </p:nvPr>
          </p:nvGraphicFramePr>
          <p:xfrm>
            <a:off x="7500" y="7398"/>
            <a:ext cx="2811" cy="921"/>
          </p:xfrm>
          <a:graphic>
            <a:graphicData uri="http://schemas.openxmlformats.org/presentationml/2006/ole">
              <mc:AlternateContent xmlns:mc="http://schemas.openxmlformats.org/markup-compatibility/2006">
                <mc:Choice xmlns:v="urn:schemas-microsoft-com:vml" Requires="v">
                  <p:oleObj spid="_x0000_s27" name="" r:id="rId17" imgW="1435100" imgH="469900" progId="Equation.KSEE3">
                    <p:embed/>
                  </p:oleObj>
                </mc:Choice>
                <mc:Fallback>
                  <p:oleObj name="" r:id="rId17" imgW="1435100" imgH="469900" progId="Equation.KSEE3">
                    <p:embed/>
                    <p:pic>
                      <p:nvPicPr>
                        <p:cNvPr id="0" name="图片 14"/>
                        <p:cNvPicPr/>
                        <p:nvPr/>
                      </p:nvPicPr>
                      <p:blipFill>
                        <a:blip r:embed="rId18"/>
                        <a:stretch>
                          <a:fillRect/>
                        </a:stretch>
                      </p:blipFill>
                      <p:spPr>
                        <a:xfrm>
                          <a:off x="7500" y="7398"/>
                          <a:ext cx="2811" cy="921"/>
                        </a:xfrm>
                        <a:prstGeom prst="rect">
                          <a:avLst/>
                        </a:prstGeom>
                        <a:noFill/>
                        <a:ln w="38100">
                          <a:noFill/>
                          <a:miter/>
                        </a:ln>
                      </p:spPr>
                    </p:pic>
                  </p:oleObj>
                </mc:Fallback>
              </mc:AlternateContent>
            </a:graphicData>
          </a:graphic>
        </p:graphicFrame>
        <p:graphicFrame>
          <p:nvGraphicFramePr>
            <p:cNvPr id="28" name="对象 -2147482608"/>
            <p:cNvGraphicFramePr>
              <a:graphicFrameLocks noChangeAspect="1"/>
            </p:cNvGraphicFramePr>
            <p:nvPr>
              <p:custDataLst>
                <p:tags r:id="rId19"/>
              </p:custDataLst>
            </p:nvPr>
          </p:nvGraphicFramePr>
          <p:xfrm>
            <a:off x="6720" y="8626"/>
            <a:ext cx="4370" cy="929"/>
          </p:xfrm>
          <a:graphic>
            <a:graphicData uri="http://schemas.openxmlformats.org/presentationml/2006/ole">
              <mc:AlternateContent xmlns:mc="http://schemas.openxmlformats.org/markup-compatibility/2006">
                <mc:Choice xmlns:v="urn:schemas-microsoft-com:vml" Requires="v">
                  <p:oleObj spid="_x0000_s29" name="" r:id="rId20" imgW="2209800" imgH="469900" progId="Equation.KSEE3">
                    <p:embed/>
                  </p:oleObj>
                </mc:Choice>
                <mc:Fallback>
                  <p:oleObj name="" r:id="rId20" imgW="2209800" imgH="469900" progId="Equation.KSEE3">
                    <p:embed/>
                    <p:pic>
                      <p:nvPicPr>
                        <p:cNvPr id="0" name="图片 15"/>
                        <p:cNvPicPr/>
                        <p:nvPr/>
                      </p:nvPicPr>
                      <p:blipFill>
                        <a:blip r:embed="rId21"/>
                        <a:stretch>
                          <a:fillRect/>
                        </a:stretch>
                      </p:blipFill>
                      <p:spPr>
                        <a:xfrm>
                          <a:off x="6720" y="8626"/>
                          <a:ext cx="4370" cy="929"/>
                        </a:xfrm>
                        <a:prstGeom prst="rect">
                          <a:avLst/>
                        </a:prstGeom>
                        <a:noFill/>
                        <a:ln w="38100">
                          <a:noFill/>
                          <a:miter/>
                        </a:ln>
                      </p:spPr>
                    </p:pic>
                  </p:oleObj>
                </mc:Fallback>
              </mc:AlternateContent>
            </a:graphicData>
          </a:graphic>
        </p:graphicFrame>
      </p:grpSp>
      <p:sp>
        <p:nvSpPr>
          <p:cNvPr id="4" name="矩形标注 3"/>
          <p:cNvSpPr/>
          <p:nvPr/>
        </p:nvSpPr>
        <p:spPr>
          <a:xfrm>
            <a:off x="8193405" y="3001010"/>
            <a:ext cx="2186305" cy="497205"/>
          </a:xfrm>
          <a:prstGeom prst="wedgeRectCallout">
            <a:avLst>
              <a:gd name="adj1" fmla="val -78801"/>
              <a:gd name="adj2" fmla="val 57024"/>
            </a:avLst>
          </a:prstGeom>
          <a:ln w="28575"/>
        </p:spPr>
        <p:style>
          <a:lnRef idx="2">
            <a:schemeClr val="accent1"/>
          </a:lnRef>
          <a:fillRef idx="0">
            <a:srgbClr val="FFFFFF"/>
          </a:fillRef>
          <a:effectRef idx="0">
            <a:srgbClr val="FFFFFF"/>
          </a:effectRef>
          <a:fontRef idx="minor">
            <a:schemeClr val="tx1"/>
          </a:fontRef>
        </p:style>
        <p:txBody>
          <a:bodyPr rtlCol="0" anchor="ctr"/>
          <a:p>
            <a:pPr algn="ctr"/>
            <a:r>
              <a:rPr lang="en-US" altLang="zh-CN" b="1"/>
              <a:t>Avoid the smoothing effect</a:t>
            </a:r>
            <a:endParaRPr lang="en-US" altLang="zh-CN" b="1"/>
          </a:p>
        </p:txBody>
      </p:sp>
      <p:sp>
        <p:nvSpPr>
          <p:cNvPr id="6" name="矩形标注 5"/>
          <p:cNvSpPr/>
          <p:nvPr/>
        </p:nvSpPr>
        <p:spPr>
          <a:xfrm>
            <a:off x="745490" y="2187575"/>
            <a:ext cx="3300730" cy="511175"/>
          </a:xfrm>
          <a:prstGeom prst="wedgeRectCallout">
            <a:avLst>
              <a:gd name="adj1" fmla="val 58618"/>
              <a:gd name="adj2" fmla="val 49254"/>
            </a:avLst>
          </a:prstGeom>
          <a:ln w="28575"/>
        </p:spPr>
        <p:style>
          <a:lnRef idx="2">
            <a:schemeClr val="accent1"/>
          </a:lnRef>
          <a:fillRef idx="0">
            <a:srgbClr val="FFFFFF"/>
          </a:fillRef>
          <a:effectRef idx="0">
            <a:srgbClr val="FFFFFF"/>
          </a:effectRef>
          <a:fontRef idx="minor">
            <a:schemeClr val="tx1"/>
          </a:fontRef>
        </p:style>
        <p:txBody>
          <a:bodyPr rtlCol="0" anchor="ctr"/>
          <a:p>
            <a:pPr algn="ctr"/>
            <a:r>
              <a:rPr lang="en-US" altLang="zh-CN" b="1"/>
              <a:t>Improve the vision performance</a:t>
            </a:r>
            <a:endParaRPr lang="en-US" altLang="zh-CN" b="1"/>
          </a:p>
        </p:txBody>
      </p:sp>
      <p:sp>
        <p:nvSpPr>
          <p:cNvPr id="7" name="矩形标注 6"/>
          <p:cNvSpPr/>
          <p:nvPr/>
        </p:nvSpPr>
        <p:spPr>
          <a:xfrm>
            <a:off x="8193405" y="1532255"/>
            <a:ext cx="2186940" cy="575945"/>
          </a:xfrm>
          <a:prstGeom prst="wedgeRectCallout">
            <a:avLst>
              <a:gd name="adj1" fmla="val -81707"/>
              <a:gd name="adj2" fmla="val 42613"/>
            </a:avLst>
          </a:prstGeom>
          <a:ln w="28575"/>
        </p:spPr>
        <p:style>
          <a:lnRef idx="2">
            <a:schemeClr val="accent1"/>
          </a:lnRef>
          <a:fillRef idx="0">
            <a:srgbClr val="FFFFFF"/>
          </a:fillRef>
          <a:effectRef idx="0">
            <a:srgbClr val="FFFFFF"/>
          </a:effectRef>
          <a:fontRef idx="minor">
            <a:schemeClr val="tx1"/>
          </a:fontRef>
        </p:style>
        <p:txBody>
          <a:bodyPr rtlCol="0" anchor="ctr"/>
          <a:p>
            <a:pPr algn="ctr"/>
            <a:r>
              <a:rPr lang="en-US" altLang="zh-CN" b="1"/>
              <a:t>Ensure the pixel reconstruction</a:t>
            </a:r>
            <a:endParaRPr lang="en-US" altLang="zh-CN" b="1"/>
          </a:p>
        </p:txBody>
      </p:sp>
      <p:sp>
        <p:nvSpPr>
          <p:cNvPr id="2" name="矩形标注 1"/>
          <p:cNvSpPr/>
          <p:nvPr/>
        </p:nvSpPr>
        <p:spPr>
          <a:xfrm>
            <a:off x="745490" y="74295"/>
            <a:ext cx="3300730" cy="1007745"/>
          </a:xfrm>
          <a:prstGeom prst="wedgeRectCallout">
            <a:avLst>
              <a:gd name="adj1" fmla="val 62281"/>
              <a:gd name="adj2" fmla="val 8740"/>
            </a:avLst>
          </a:prstGeom>
          <a:ln w="28575"/>
        </p:spPr>
        <p:style>
          <a:lnRef idx="2">
            <a:schemeClr val="accent1"/>
          </a:lnRef>
          <a:fillRef idx="0">
            <a:srgbClr val="FFFFFF"/>
          </a:fillRef>
          <a:effectRef idx="0">
            <a:srgbClr val="FFFFFF"/>
          </a:effectRef>
          <a:fontRef idx="minor">
            <a:schemeClr val="tx1"/>
          </a:fontRef>
        </p:style>
        <p:txBody>
          <a:bodyPr rtlCol="0" anchor="ctr"/>
          <a:p>
            <a:pPr algn="ctr"/>
            <a:r>
              <a:rPr lang="en-US" altLang="zh-CN" b="1"/>
              <a:t>Deeply/Densely supervise the three output results of the dual branch</a:t>
            </a:r>
            <a:endParaRPr lang="en-US" altLang="zh-CN" b="1"/>
          </a:p>
        </p:txBody>
      </p:sp>
      <p:sp>
        <p:nvSpPr>
          <p:cNvPr id="3" name="文本框 2"/>
          <p:cNvSpPr txBox="1"/>
          <p:nvPr/>
        </p:nvSpPr>
        <p:spPr>
          <a:xfrm>
            <a:off x="3638550" y="2286635"/>
            <a:ext cx="4358005" cy="394970"/>
          </a:xfrm>
          <a:prstGeom prst="rect">
            <a:avLst/>
          </a:prstGeom>
          <a:noFill/>
        </p:spPr>
        <p:txBody>
          <a:bodyPr wrap="square" rtlCol="0">
            <a:noAutofit/>
          </a:bodyPr>
          <a:p>
            <a:endParaRPr lang="zh-CN" altLang="en-US"/>
          </a:p>
        </p:txBody>
      </p:sp>
      <p:pic>
        <p:nvPicPr>
          <p:cNvPr id="5" name="图片 4" descr="QianJianTec1726477436920"/>
          <p:cNvPicPr>
            <a:picLocks noChangeAspect="1"/>
          </p:cNvPicPr>
          <p:nvPr/>
        </p:nvPicPr>
        <p:blipFill>
          <a:blip r:embed="rId22"/>
          <a:stretch>
            <a:fillRect/>
          </a:stretch>
        </p:blipFill>
        <p:spPr>
          <a:xfrm>
            <a:off x="4425950" y="1177925"/>
            <a:ext cx="2990215" cy="346710"/>
          </a:xfrm>
          <a:prstGeom prst="rect">
            <a:avLst/>
          </a:prstGeom>
        </p:spPr>
      </p:pic>
      <p:sp>
        <p:nvSpPr>
          <p:cNvPr id="10" name="矩形标注 9"/>
          <p:cNvSpPr/>
          <p:nvPr/>
        </p:nvSpPr>
        <p:spPr>
          <a:xfrm>
            <a:off x="745490" y="3678555"/>
            <a:ext cx="3300730" cy="511175"/>
          </a:xfrm>
          <a:prstGeom prst="wedgeRectCallout">
            <a:avLst>
              <a:gd name="adj1" fmla="val 58618"/>
              <a:gd name="adj2" fmla="val 49254"/>
            </a:avLst>
          </a:prstGeom>
          <a:ln w="28575"/>
        </p:spPr>
        <p:style>
          <a:lnRef idx="2">
            <a:schemeClr val="accent1"/>
          </a:lnRef>
          <a:fillRef idx="0">
            <a:srgbClr val="FFFFFF"/>
          </a:fillRef>
          <a:effectRef idx="0">
            <a:srgbClr val="FFFFFF"/>
          </a:effectRef>
          <a:fontRef idx="minor">
            <a:schemeClr val="tx1"/>
          </a:fontRef>
        </p:style>
        <p:txBody>
          <a:bodyPr rtlCol="0" anchor="ctr"/>
          <a:p>
            <a:pPr algn="ctr"/>
            <a:r>
              <a:rPr lang="en-US" altLang="zh-CN" b="1"/>
              <a:t>Sobel operator (one-order derivative)</a:t>
            </a:r>
            <a:endParaRPr lang="en-US" altLang="zh-CN" b="1"/>
          </a:p>
        </p:txBody>
      </p:sp>
      <p:sp>
        <p:nvSpPr>
          <p:cNvPr id="12" name="矩形标注 11"/>
          <p:cNvSpPr/>
          <p:nvPr/>
        </p:nvSpPr>
        <p:spPr>
          <a:xfrm>
            <a:off x="8193405" y="-635"/>
            <a:ext cx="2441575" cy="925830"/>
          </a:xfrm>
          <a:prstGeom prst="wedgeRectCallout">
            <a:avLst>
              <a:gd name="adj1" fmla="val -81703"/>
              <a:gd name="adj2" fmla="val 30384"/>
            </a:avLst>
          </a:prstGeom>
          <a:ln w="28575"/>
        </p:spPr>
        <p:style>
          <a:lnRef idx="2">
            <a:schemeClr val="accent1"/>
          </a:lnRef>
          <a:fillRef idx="0">
            <a:srgbClr val="FFFFFF"/>
          </a:fillRef>
          <a:effectRef idx="0">
            <a:srgbClr val="FFFFFF"/>
          </a:effectRef>
          <a:fontRef idx="minor">
            <a:schemeClr val="tx1"/>
          </a:fontRef>
        </p:style>
        <p:txBody>
          <a:bodyPr rtlCol="0" anchor="ctr"/>
          <a:p>
            <a:pPr algn="ctr"/>
            <a:r>
              <a:rPr lang="en-US" altLang="zh-CN" b="1">
                <a:sym typeface="+mn-ea"/>
              </a:rPr>
              <a:t>Lα: &lt;SR</a:t>
            </a:r>
            <a:r>
              <a:rPr lang="en-US" altLang="en-US" b="1">
                <a:sym typeface="+mn-ea"/>
              </a:rPr>
              <a:t>ᶜᵒᵃʳˢᵉ</a:t>
            </a:r>
            <a:r>
              <a:rPr lang="en-US" b="1">
                <a:sym typeface="+mn-ea"/>
              </a:rPr>
              <a:t>, GT&gt;</a:t>
            </a:r>
            <a:endParaRPr lang="en-US" b="1"/>
          </a:p>
          <a:p>
            <a:pPr algn="ctr"/>
            <a:r>
              <a:rPr lang="en-US" b="1">
                <a:sym typeface="+mn-ea"/>
              </a:rPr>
              <a:t>Lβ: &lt;SR</a:t>
            </a:r>
            <a:r>
              <a:rPr lang="en-US" altLang="en-US" b="1">
                <a:sym typeface="+mn-ea"/>
              </a:rPr>
              <a:t>ᵗᵉˣᵗᵘʳᵉ</a:t>
            </a:r>
            <a:r>
              <a:rPr lang="en-US" b="1">
                <a:sym typeface="+mn-ea"/>
              </a:rPr>
              <a:t>, </a:t>
            </a:r>
            <a:r>
              <a:rPr lang="en-US" altLang="zh-CN" b="1">
                <a:sym typeface="+mn-ea"/>
              </a:rPr>
              <a:t>GT</a:t>
            </a:r>
            <a:r>
              <a:rPr lang="en-US" altLang="en-US" b="1">
                <a:sym typeface="+mn-ea"/>
              </a:rPr>
              <a:t>ᵗᵉˣᵗᵘʳᵉ</a:t>
            </a:r>
            <a:r>
              <a:rPr lang="en-US" b="1">
                <a:sym typeface="+mn-ea"/>
              </a:rPr>
              <a:t>&gt;</a:t>
            </a:r>
            <a:endParaRPr lang="en-US" b="1"/>
          </a:p>
          <a:p>
            <a:pPr algn="ctr"/>
            <a:r>
              <a:rPr lang="en-US" altLang="zh-CN" b="1">
                <a:sym typeface="+mn-ea"/>
              </a:rPr>
              <a:t>Lγ: &lt;SR, GT&gt;</a:t>
            </a:r>
            <a:endParaRPr lang="en-US" altLang="zh-CN"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3" descr="图片2"/>
          <p:cNvPicPr>
            <a:picLocks noChangeAspect="1"/>
          </p:cNvPicPr>
          <p:nvPr/>
        </p:nvPicPr>
        <p:blipFill>
          <a:blip r:embed="rId1"/>
          <a:srcRect b="10200"/>
          <a:stretch>
            <a:fillRect/>
          </a:stretch>
        </p:blipFill>
        <p:spPr>
          <a:xfrm>
            <a:off x="842645" y="0"/>
            <a:ext cx="9505950" cy="6723380"/>
          </a:xfrm>
          <a:prstGeom prst="rect">
            <a:avLst/>
          </a:prstGeom>
        </p:spPr>
      </p:pic>
      <p:cxnSp>
        <p:nvCxnSpPr>
          <p:cNvPr id="2" name="直接箭头连接符 1"/>
          <p:cNvCxnSpPr/>
          <p:nvPr/>
        </p:nvCxnSpPr>
        <p:spPr>
          <a:xfrm flipV="1">
            <a:off x="10172700" y="2446655"/>
            <a:ext cx="264795" cy="95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3" name="文本框 2"/>
          <p:cNvSpPr txBox="1"/>
          <p:nvPr/>
        </p:nvSpPr>
        <p:spPr>
          <a:xfrm>
            <a:off x="10437495" y="2301875"/>
            <a:ext cx="765175" cy="245745"/>
          </a:xfrm>
          <a:prstGeom prst="rect">
            <a:avLst/>
          </a:prstGeom>
          <a:noFill/>
        </p:spPr>
        <p:txBody>
          <a:bodyPr wrap="square" rtlCol="0">
            <a:noAutofit/>
          </a:bodyPr>
          <a:p>
            <a:r>
              <a:rPr lang="en-US" altLang="zh-CN" sz="1400">
                <a:latin typeface="Times New Roman" panose="02020603050405020304" charset="0"/>
                <a:cs typeface="Times New Roman" panose="02020603050405020304" charset="0"/>
              </a:rPr>
              <a:t>ELM</a:t>
            </a:r>
            <a:endParaRPr lang="en-US" altLang="zh-CN" sz="1400">
              <a:latin typeface="Times New Roman" panose="02020603050405020304" charset="0"/>
              <a:cs typeface="Times New Roman" panose="02020603050405020304" charset="0"/>
            </a:endParaRPr>
          </a:p>
        </p:txBody>
      </p:sp>
      <p:cxnSp>
        <p:nvCxnSpPr>
          <p:cNvPr id="5" name="直接箭头连接符 4"/>
          <p:cNvCxnSpPr/>
          <p:nvPr/>
        </p:nvCxnSpPr>
        <p:spPr>
          <a:xfrm>
            <a:off x="10173970" y="2654935"/>
            <a:ext cx="292735" cy="0"/>
          </a:xfrm>
          <a:prstGeom prst="straightConnector1">
            <a:avLst/>
          </a:prstGeom>
          <a:ln w="31750" cap="rnd">
            <a:solidFill>
              <a:schemeClr val="accent4"/>
            </a:solidFill>
            <a:round/>
            <a:tailEnd type="arrow" w="med" len="med"/>
          </a:ln>
        </p:spPr>
        <p:style>
          <a:lnRef idx="0">
            <a:srgbClr val="FFFFFF"/>
          </a:lnRef>
          <a:fillRef idx="0">
            <a:srgbClr val="FFFFFF"/>
          </a:fillRef>
          <a:effectRef idx="0">
            <a:srgbClr val="FFFFFF"/>
          </a:effectRef>
          <a:fontRef idx="minor">
            <a:schemeClr val="tx1"/>
          </a:fontRef>
        </p:style>
      </p:cxnSp>
      <p:sp>
        <p:nvSpPr>
          <p:cNvPr id="6" name="文本框 5"/>
          <p:cNvSpPr txBox="1"/>
          <p:nvPr/>
        </p:nvSpPr>
        <p:spPr>
          <a:xfrm>
            <a:off x="10460355" y="2494915"/>
            <a:ext cx="765175" cy="311150"/>
          </a:xfrm>
          <a:prstGeom prst="rect">
            <a:avLst/>
          </a:prstGeom>
          <a:noFill/>
        </p:spPr>
        <p:txBody>
          <a:bodyPr wrap="square" rtlCol="0">
            <a:noAutofit/>
          </a:bodyPr>
          <a:p>
            <a:r>
              <a:rPr lang="en-US" altLang="zh-CN" sz="1400">
                <a:latin typeface="Times New Roman" panose="02020603050405020304" charset="0"/>
                <a:cs typeface="Times New Roman" panose="02020603050405020304" charset="0"/>
              </a:rPr>
              <a:t>OS</a:t>
            </a:r>
            <a:endParaRPr lang="en-US" altLang="zh-CN" sz="1400">
              <a:latin typeface="Times New Roman" panose="02020603050405020304" charset="0"/>
              <a:cs typeface="Times New Roman" panose="02020603050405020304" charset="0"/>
            </a:endParaRPr>
          </a:p>
        </p:txBody>
      </p:sp>
      <p:cxnSp>
        <p:nvCxnSpPr>
          <p:cNvPr id="7" name="直接箭头连接符 6"/>
          <p:cNvCxnSpPr/>
          <p:nvPr/>
        </p:nvCxnSpPr>
        <p:spPr>
          <a:xfrm>
            <a:off x="10164445" y="2795905"/>
            <a:ext cx="302260" cy="0"/>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
        <p:nvSpPr>
          <p:cNvPr id="8" name="文本框 7"/>
          <p:cNvSpPr txBox="1"/>
          <p:nvPr/>
        </p:nvSpPr>
        <p:spPr>
          <a:xfrm>
            <a:off x="10433685" y="2693035"/>
            <a:ext cx="765175" cy="191135"/>
          </a:xfrm>
          <a:prstGeom prst="rect">
            <a:avLst/>
          </a:prstGeom>
          <a:noFill/>
        </p:spPr>
        <p:txBody>
          <a:bodyPr wrap="square" rtlCol="0">
            <a:noAutofit/>
          </a:bodyPr>
          <a:p>
            <a:r>
              <a:rPr lang="en-US" altLang="zh-CN" sz="1400">
                <a:latin typeface="Times New Roman" panose="02020603050405020304" charset="0"/>
                <a:cs typeface="Times New Roman" panose="02020603050405020304" charset="0"/>
              </a:rPr>
              <a:t>RPE</a:t>
            </a:r>
            <a:endParaRPr lang="en-US" altLang="zh-CN" sz="1400">
              <a:latin typeface="Times New Roman" panose="02020603050405020304" charset="0"/>
              <a:cs typeface="Times New Roman" panose="02020603050405020304" charset="0"/>
            </a:endParaRPr>
          </a:p>
        </p:txBody>
      </p:sp>
      <p:sp>
        <p:nvSpPr>
          <p:cNvPr id="12" name="椭圆 11"/>
          <p:cNvSpPr/>
          <p:nvPr/>
        </p:nvSpPr>
        <p:spPr>
          <a:xfrm rot="900000">
            <a:off x="4088130" y="3891915"/>
            <a:ext cx="764540" cy="207010"/>
          </a:xfrm>
          <a:prstGeom prst="ellipse">
            <a:avLst/>
          </a:prstGeom>
          <a:ln w="19050">
            <a:solidFill>
              <a:srgbClr val="00B050"/>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nvSpPr>
        <p:spPr>
          <a:xfrm>
            <a:off x="10147300" y="5676265"/>
            <a:ext cx="2326640" cy="73723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Note:</a:t>
            </a:r>
            <a:br>
              <a:rPr lang="en-US" altLang="zh-CN" sz="1400">
                <a:latin typeface="Times New Roman" panose="02020603050405020304" charset="0"/>
                <a:cs typeface="Times New Roman" panose="02020603050405020304" charset="0"/>
              </a:rPr>
            </a:br>
            <a:r>
              <a:rPr lang="en-US" altLang="zh-CN" sz="1400">
                <a:latin typeface="Times New Roman" panose="02020603050405020304" charset="0"/>
                <a:cs typeface="Times New Roman" panose="02020603050405020304" charset="0"/>
              </a:rPr>
              <a:t>Green arrow: Central fovea</a:t>
            </a:r>
            <a:br>
              <a:rPr lang="en-US" altLang="zh-CN" sz="1400">
                <a:latin typeface="Times New Roman" panose="02020603050405020304" charset="0"/>
                <a:cs typeface="Times New Roman" panose="02020603050405020304" charset="0"/>
              </a:rPr>
            </a:br>
            <a:r>
              <a:rPr lang="en-US" altLang="zh-CN" sz="1400">
                <a:latin typeface="Times New Roman" panose="02020603050405020304" charset="0"/>
                <a:cs typeface="Times New Roman" panose="02020603050405020304" charset="0"/>
              </a:rPr>
              <a:t>Green circle: INL</a:t>
            </a:r>
            <a:endParaRPr lang="en-US" altLang="zh-CN" sz="1400">
              <a:latin typeface="Times New Roman" panose="02020603050405020304" charset="0"/>
              <a:cs typeface="Times New Roman" panose="02020603050405020304"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ABLE_ENDDRAG_ORIGIN_RECT" val="670*136"/>
  <p:tag name="TABLE_ENDDRAG_RECT" val="47*323*670*136"/>
</p:tagLst>
</file>

<file path=ppt/tags/tag11.xml><?xml version="1.0" encoding="utf-8"?>
<p:tagLst xmlns:p="http://schemas.openxmlformats.org/presentationml/2006/main">
  <p:tag name="TABLE_ENDDRAG_ORIGIN_RECT" val="785*172"/>
  <p:tag name="TABLE_ENDDRAG_RECT" val="50*114*785*172"/>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TABLE_ENDDRAG_ORIGIN_RECT" val="868*419"/>
  <p:tag name="TABLE_ENDDRAG_RECT" val="32*109*868*419"/>
</p:tagLst>
</file>

<file path=ppt/tags/tag9.xml><?xml version="1.0" encoding="utf-8"?>
<p:tagLst xmlns:p="http://schemas.openxmlformats.org/presentationml/2006/main">
  <p:tag name="TABLE_ENDDRAG_ORIGIN_RECT" val="757*352"/>
  <p:tag name="TABLE_ENDDRAG_RECT" val="117*122*757*352"/>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4487</Words>
  <Application>WPS 演示</Application>
  <PresentationFormat>宽屏</PresentationFormat>
  <Paragraphs>546</Paragraphs>
  <Slides>16</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7</vt:i4>
      </vt:variant>
      <vt:variant>
        <vt:lpstr>幻灯片标题</vt:lpstr>
      </vt:variant>
      <vt:variant>
        <vt:i4>16</vt:i4>
      </vt:variant>
    </vt:vector>
  </HeadingPairs>
  <TitlesOfParts>
    <vt:vector size="36" baseType="lpstr">
      <vt:lpstr>Arial</vt:lpstr>
      <vt:lpstr>宋体</vt:lpstr>
      <vt:lpstr>Wingdings</vt:lpstr>
      <vt:lpstr>方正中倩简体</vt:lpstr>
      <vt:lpstr>微软雅黑</vt:lpstr>
      <vt:lpstr>Times New Roman</vt:lpstr>
      <vt:lpstr>Times New Roman</vt:lpstr>
      <vt:lpstr>汉仪大黑简</vt:lpstr>
      <vt:lpstr>Segoe UI</vt:lpstr>
      <vt:lpstr>黑体</vt:lpstr>
      <vt:lpstr>Calibri</vt:lpstr>
      <vt:lpstr>Arial Unicode MS</vt:lpstr>
      <vt:lpstr>WPS</vt:lpstr>
      <vt:lpstr>Equation.DSMT4</vt:lpstr>
      <vt:lpstr>Equation.DSMT4</vt:lpstr>
      <vt:lpstr>Equation.DSMT4</vt:lpstr>
      <vt:lpstr>Equation.DSMT4</vt:lpstr>
      <vt:lpstr>Equation.KSEE3</vt:lpstr>
      <vt:lpstr>Equation.KSEE3</vt:lpstr>
      <vt:lpstr>Equation.KSEE3</vt:lpstr>
      <vt:lpstr>PowerPoint 演示文稿</vt:lpstr>
      <vt:lpstr>PowerPoint 演示文稿</vt:lpstr>
      <vt:lpstr>PowerPoint 演示文稿</vt:lpstr>
      <vt:lpstr>PowerPoint 演示文稿</vt:lpstr>
      <vt:lpstr> Framework of the proposed HASPN.</vt:lpstr>
      <vt:lpstr>Hybrid attention mechanism in HASPN. (a) Modified ESA, where Conv-N represents a N×N convolutional layer. (b) ADCCA, where N-DConv (k×k, i×o) denotes a kxk convolutional layer with a dilation factor of N, input channel of i, and output channel of o. </vt:lpstr>
      <vt:lpstr> Visualization of feature maps. (a) The input feature map of ESA. (b) The output feature map of ESA.</vt:lpstr>
      <vt:lpstr>PowerPoint 演示文稿</vt:lpstr>
      <vt:lpstr>PowerPoint 演示文稿</vt:lpstr>
      <vt:lpstr>Profile of the orange dashed line in the left image.</vt:lpstr>
      <vt:lpstr>PowerPoint 演示文稿</vt:lpstr>
      <vt:lpstr>Spectral amplitude difference maps. (a) Difference map of the original branch reconstructed image and the final SR image. (b) Difference map of the textures &amp; details branch reconstructed image and the final SR image.</vt:lpstr>
      <vt:lpstr>Table 2 Quantitative comparison of HASPN architectures with different widths and depths at 4x SR. G, M, C represent the number of HARB, SARB, and channel in each layer, respectively. The best and the worst results were highlighted and underlined, respectively.</vt:lpstr>
      <vt:lpstr>PowerPoint 演示文稿</vt:lpstr>
      <vt:lpstr> Generalization performance of the proposed network on three abnormal OCT dataset.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郭泽钊</dc:creator>
  <cp:lastModifiedBy>ZacharyG</cp:lastModifiedBy>
  <cp:revision>73</cp:revision>
  <dcterms:created xsi:type="dcterms:W3CDTF">2023-08-09T12:44:00Z</dcterms:created>
  <dcterms:modified xsi:type="dcterms:W3CDTF">2025-06-02T15:11:51Z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2052-12.1.0.21171</vt:lpwstr>
  </property>
</Properties>
</file>